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084ACBE-4F73-4B50-87A3-64DBE825DF5B}" type="datetimeFigureOut">
              <a:rPr lang="en-US" smtClean="0"/>
              <a:t>10/5/2025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E44EA2C-2281-4950-946A-EBB6AF4208B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1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84ACBE-4F73-4B50-87A3-64DBE825DF5B}"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2698566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3628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417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215835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6137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9119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84ACBE-4F73-4B50-87A3-64DBE825DF5B}"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577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84ACBE-4F73-4B50-87A3-64DBE825DF5B}"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1762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84ACBE-4F73-4B50-87A3-64DBE825DF5B}"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846181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564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084ACBE-4F73-4B50-87A3-64DBE825DF5B}"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531819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084ACBE-4F73-4B50-87A3-64DBE825DF5B}"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44EA2C-2281-4950-946A-EBB6AF4208B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0458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084ACBE-4F73-4B50-87A3-64DBE825DF5B}"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44EA2C-2281-4950-946A-EBB6AF4208B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6882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84ACBE-4F73-4B50-87A3-64DBE825DF5B}"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363017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84ACBE-4F73-4B50-87A3-64DBE825DF5B}"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4EA2C-2281-4950-946A-EBB6AF4208B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00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84ACBE-4F73-4B50-87A3-64DBE825DF5B}"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3524000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084ACBE-4F73-4B50-87A3-64DBE825DF5B}" type="datetimeFigureOut">
              <a:rPr lang="en-US" smtClean="0"/>
              <a:t>10/5/2025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E44EA2C-2281-4950-946A-EBB6AF4208B4}" type="slidenum">
              <a:rPr lang="en-US" smtClean="0"/>
              <a:t>‹#›</a:t>
            </a:fld>
            <a:endParaRPr lang="en-US"/>
          </a:p>
        </p:txBody>
      </p:sp>
    </p:spTree>
    <p:extLst>
      <p:ext uri="{BB962C8B-B14F-4D97-AF65-F5344CB8AC3E}">
        <p14:creationId xmlns:p14="http://schemas.microsoft.com/office/powerpoint/2010/main" val="1434546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ICT001</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26369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4329" y="891302"/>
            <a:ext cx="9090212" cy="5240785"/>
          </a:xfrm>
          <a:prstGeom prst="rect">
            <a:avLst/>
          </a:prstGeom>
        </p:spPr>
      </p:pic>
    </p:spTree>
    <p:extLst>
      <p:ext uri="{BB962C8B-B14F-4D97-AF65-F5344CB8AC3E}">
        <p14:creationId xmlns:p14="http://schemas.microsoft.com/office/powerpoint/2010/main" val="9969714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81835" y="839862"/>
            <a:ext cx="6476177" cy="5426467"/>
          </a:xfrm>
          <a:prstGeom prst="rect">
            <a:avLst/>
          </a:prstGeom>
        </p:spPr>
      </p:pic>
    </p:spTree>
    <p:extLst>
      <p:ext uri="{BB962C8B-B14F-4D97-AF65-F5344CB8AC3E}">
        <p14:creationId xmlns:p14="http://schemas.microsoft.com/office/powerpoint/2010/main" val="4059729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3690" y="793378"/>
            <a:ext cx="5536402" cy="1586752"/>
          </a:xfrm>
          <a:prstGeom prst="rect">
            <a:avLst/>
          </a:prstGeom>
        </p:spPr>
      </p:pic>
      <p:pic>
        <p:nvPicPr>
          <p:cNvPr id="5" name="Picture 4"/>
          <p:cNvPicPr>
            <a:picLocks noChangeAspect="1"/>
          </p:cNvPicPr>
          <p:nvPr/>
        </p:nvPicPr>
        <p:blipFill>
          <a:blip r:embed="rId3"/>
          <a:stretch>
            <a:fillRect/>
          </a:stretch>
        </p:blipFill>
        <p:spPr>
          <a:xfrm>
            <a:off x="6356880" y="497541"/>
            <a:ext cx="5450354" cy="6104965"/>
          </a:xfrm>
          <a:prstGeom prst="rect">
            <a:avLst/>
          </a:prstGeom>
        </p:spPr>
      </p:pic>
    </p:spTree>
    <p:extLst>
      <p:ext uri="{BB962C8B-B14F-4D97-AF65-F5344CB8AC3E}">
        <p14:creationId xmlns:p14="http://schemas.microsoft.com/office/powerpoint/2010/main" val="952942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73507" y="108490"/>
            <a:ext cx="5163670" cy="6633006"/>
          </a:xfrm>
          <a:prstGeom prst="rect">
            <a:avLst/>
          </a:prstGeom>
        </p:spPr>
      </p:pic>
    </p:spTree>
    <p:extLst>
      <p:ext uri="{BB962C8B-B14F-4D97-AF65-F5344CB8AC3E}">
        <p14:creationId xmlns:p14="http://schemas.microsoft.com/office/powerpoint/2010/main" val="339751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7165" y="105935"/>
            <a:ext cx="5136777" cy="6482468"/>
          </a:xfrm>
          <a:prstGeom prst="rect">
            <a:avLst/>
          </a:prstGeom>
        </p:spPr>
      </p:pic>
      <p:pic>
        <p:nvPicPr>
          <p:cNvPr id="5" name="Picture 4"/>
          <p:cNvPicPr>
            <a:picLocks noChangeAspect="1"/>
          </p:cNvPicPr>
          <p:nvPr/>
        </p:nvPicPr>
        <p:blipFill>
          <a:blip r:embed="rId3"/>
          <a:stretch>
            <a:fillRect/>
          </a:stretch>
        </p:blipFill>
        <p:spPr>
          <a:xfrm>
            <a:off x="6102162" y="846576"/>
            <a:ext cx="5377199" cy="3698530"/>
          </a:xfrm>
          <a:prstGeom prst="rect">
            <a:avLst/>
          </a:prstGeom>
        </p:spPr>
      </p:pic>
    </p:spTree>
    <p:extLst>
      <p:ext uri="{BB962C8B-B14F-4D97-AF65-F5344CB8AC3E}">
        <p14:creationId xmlns:p14="http://schemas.microsoft.com/office/powerpoint/2010/main" val="621801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3416" y="107575"/>
            <a:ext cx="3659781" cy="3563471"/>
          </a:xfrm>
          <a:prstGeom prst="rect">
            <a:avLst/>
          </a:prstGeom>
        </p:spPr>
      </p:pic>
      <p:pic>
        <p:nvPicPr>
          <p:cNvPr id="5" name="Picture 4"/>
          <p:cNvPicPr>
            <a:picLocks noChangeAspect="1"/>
          </p:cNvPicPr>
          <p:nvPr/>
        </p:nvPicPr>
        <p:blipFill>
          <a:blip r:embed="rId3"/>
          <a:stretch>
            <a:fillRect/>
          </a:stretch>
        </p:blipFill>
        <p:spPr>
          <a:xfrm>
            <a:off x="4073197" y="107576"/>
            <a:ext cx="6367668" cy="6750424"/>
          </a:xfrm>
          <a:prstGeom prst="rect">
            <a:avLst/>
          </a:prstGeom>
        </p:spPr>
      </p:pic>
    </p:spTree>
    <p:extLst>
      <p:ext uri="{BB962C8B-B14F-4D97-AF65-F5344CB8AC3E}">
        <p14:creationId xmlns:p14="http://schemas.microsoft.com/office/powerpoint/2010/main" val="565755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0" y="772474"/>
            <a:ext cx="6916365" cy="4538827"/>
          </a:xfrm>
          <a:prstGeom prst="rect">
            <a:avLst/>
          </a:prstGeom>
        </p:spPr>
      </p:pic>
    </p:spTree>
    <p:extLst>
      <p:ext uri="{BB962C8B-B14F-4D97-AF65-F5344CB8AC3E}">
        <p14:creationId xmlns:p14="http://schemas.microsoft.com/office/powerpoint/2010/main" val="1830955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5222" y="1142160"/>
            <a:ext cx="5763995" cy="2340628"/>
          </a:xfrm>
          <a:prstGeom prst="rect">
            <a:avLst/>
          </a:prstGeom>
        </p:spPr>
      </p:pic>
    </p:spTree>
    <p:extLst>
      <p:ext uri="{BB962C8B-B14F-4D97-AF65-F5344CB8AC3E}">
        <p14:creationId xmlns:p14="http://schemas.microsoft.com/office/powerpoint/2010/main" val="379410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3592" y="793376"/>
            <a:ext cx="4276725" cy="6560061"/>
          </a:xfrm>
          <a:prstGeom prst="rect">
            <a:avLst/>
          </a:prstGeom>
        </p:spPr>
      </p:pic>
    </p:spTree>
    <p:extLst>
      <p:ext uri="{BB962C8B-B14F-4D97-AF65-F5344CB8AC3E}">
        <p14:creationId xmlns:p14="http://schemas.microsoft.com/office/powerpoint/2010/main" val="787223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769395"/>
          </a:xfrm>
        </p:spPr>
        <p:txBody>
          <a:bodyPr/>
          <a:lstStyle/>
          <a:p>
            <a:r>
              <a:rPr lang="en-US" b="1" dirty="0">
                <a:solidFill>
                  <a:srgbClr val="FF0000"/>
                </a:solidFill>
              </a:rPr>
              <a:t>Quality of I</a:t>
            </a:r>
            <a:r>
              <a:rPr lang="en-US" b="1" dirty="0" smtClean="0">
                <a:solidFill>
                  <a:srgbClr val="FF0000"/>
                </a:solidFill>
              </a:rPr>
              <a:t>nformation</a:t>
            </a:r>
            <a:endParaRPr lang="en-US" b="1" dirty="0">
              <a:solidFill>
                <a:srgbClr val="FF0000"/>
              </a:solidFill>
            </a:endParaRPr>
          </a:p>
        </p:txBody>
      </p:sp>
      <p:sp>
        <p:nvSpPr>
          <p:cNvPr id="3" name="Content Placeholder 2"/>
          <p:cNvSpPr>
            <a:spLocks noGrp="1"/>
          </p:cNvSpPr>
          <p:nvPr>
            <p:ph idx="1"/>
          </p:nvPr>
        </p:nvSpPr>
        <p:spPr/>
        <p:txBody>
          <a:bodyPr/>
          <a:lstStyle/>
          <a:p>
            <a:pPr marL="0" indent="0" algn="just">
              <a:buNone/>
            </a:pPr>
            <a:r>
              <a:rPr lang="en-US" b="1" dirty="0" smtClean="0"/>
              <a:t>The </a:t>
            </a:r>
            <a:r>
              <a:rPr lang="en-US" b="1" dirty="0"/>
              <a:t>quality of </a:t>
            </a:r>
            <a:r>
              <a:rPr lang="en-US" b="1" dirty="0" smtClean="0"/>
              <a:t>information </a:t>
            </a:r>
            <a:r>
              <a:rPr lang="en-US" b="1" dirty="0"/>
              <a:t>is </a:t>
            </a:r>
            <a:r>
              <a:rPr lang="en-US" b="1" dirty="0" smtClean="0"/>
              <a:t>determined </a:t>
            </a:r>
            <a:r>
              <a:rPr lang="en-US" b="1" dirty="0"/>
              <a:t>by a </a:t>
            </a:r>
            <a:r>
              <a:rPr lang="en-US" b="1" dirty="0" smtClean="0"/>
              <a:t>number </a:t>
            </a:r>
            <a:r>
              <a:rPr lang="en-US" b="1" dirty="0"/>
              <a:t>of </a:t>
            </a:r>
            <a:r>
              <a:rPr lang="en-US" b="1" dirty="0" smtClean="0"/>
              <a:t>attributes</a:t>
            </a:r>
            <a:r>
              <a:rPr lang="en-US" b="1" dirty="0"/>
              <a:t>. Accuracy Information that is inaccurate is clearly not good enough . Data must be accurate in order to be considered of good </a:t>
            </a:r>
            <a:r>
              <a:rPr lang="en-US" b="1" dirty="0" smtClean="0"/>
              <a:t>quality</a:t>
            </a:r>
            <a:r>
              <a:rPr lang="en-US" b="1" dirty="0"/>
              <a:t>. Imagine being told that you need to check in at the airport 45 minute s before the flight leaves, so you turn up at 18:10 for a 19:05 flight only to find that you were </a:t>
            </a:r>
            <a:r>
              <a:rPr lang="en-US" b="1" dirty="0" smtClean="0"/>
              <a:t>actually </a:t>
            </a:r>
            <a:r>
              <a:rPr lang="en-US" b="1" dirty="0"/>
              <a:t>supposed to check in one hour early.</a:t>
            </a:r>
          </a:p>
        </p:txBody>
      </p:sp>
    </p:spTree>
    <p:extLst>
      <p:ext uri="{BB962C8B-B14F-4D97-AF65-F5344CB8AC3E}">
        <p14:creationId xmlns:p14="http://schemas.microsoft.com/office/powerpoint/2010/main" val="424627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651933"/>
          </a:xfrm>
        </p:spPr>
        <p:txBody>
          <a:bodyPr>
            <a:normAutofit fontScale="90000"/>
          </a:bodyPr>
          <a:lstStyle/>
          <a:p>
            <a:r>
              <a:rPr lang="en-US" sz="3600" b="1" dirty="0" smtClean="0"/>
              <a:t>Learning Objective</a:t>
            </a:r>
            <a:r>
              <a:rPr lang="en-US" b="1" dirty="0" smtClean="0"/>
              <a:t> </a:t>
            </a:r>
            <a:endParaRPr lang="en-US" b="1" dirty="0"/>
          </a:p>
        </p:txBody>
      </p:sp>
      <p:pic>
        <p:nvPicPr>
          <p:cNvPr id="4" name="Content Placeholder 3"/>
          <p:cNvPicPr>
            <a:picLocks noGrp="1" noChangeAspect="1"/>
          </p:cNvPicPr>
          <p:nvPr>
            <p:ph idx="1"/>
          </p:nvPr>
        </p:nvPicPr>
        <p:blipFill>
          <a:blip r:embed="rId2"/>
          <a:stretch>
            <a:fillRect/>
          </a:stretch>
        </p:blipFill>
        <p:spPr>
          <a:xfrm>
            <a:off x="2086377" y="1518155"/>
            <a:ext cx="7626544" cy="5067962"/>
          </a:xfrm>
          <a:prstGeom prst="rect">
            <a:avLst/>
          </a:prstGeom>
        </p:spPr>
      </p:pic>
    </p:spTree>
    <p:extLst>
      <p:ext uri="{BB962C8B-B14F-4D97-AF65-F5344CB8AC3E}">
        <p14:creationId xmlns:p14="http://schemas.microsoft.com/office/powerpoint/2010/main" val="34667261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7741" y="856340"/>
            <a:ext cx="8126569" cy="5312661"/>
          </a:xfrm>
          <a:prstGeom prst="rect">
            <a:avLst/>
          </a:prstGeom>
        </p:spPr>
      </p:pic>
    </p:spTree>
    <p:extLst>
      <p:ext uri="{BB962C8B-B14F-4D97-AF65-F5344CB8AC3E}">
        <p14:creationId xmlns:p14="http://schemas.microsoft.com/office/powerpoint/2010/main" val="16958772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640606"/>
          </a:xfrm>
        </p:spPr>
        <p:txBody>
          <a:bodyPr>
            <a:normAutofit fontScale="90000"/>
          </a:bodyPr>
          <a:lstStyle/>
          <a:p>
            <a:r>
              <a:rPr lang="en-US" b="1" dirty="0">
                <a:solidFill>
                  <a:schemeClr val="accent2"/>
                </a:solidFill>
              </a:rPr>
              <a:t>Relevance</a:t>
            </a:r>
          </a:p>
        </p:txBody>
      </p:sp>
      <p:sp>
        <p:nvSpPr>
          <p:cNvPr id="3" name="Content Placeholder 2"/>
          <p:cNvSpPr>
            <a:spLocks noGrp="1"/>
          </p:cNvSpPr>
          <p:nvPr>
            <p:ph idx="1"/>
          </p:nvPr>
        </p:nvSpPr>
        <p:spPr>
          <a:xfrm>
            <a:off x="1295402" y="1622739"/>
            <a:ext cx="9601196" cy="1306730"/>
          </a:xfrm>
        </p:spPr>
        <p:txBody>
          <a:bodyPr/>
          <a:lstStyle/>
          <a:p>
            <a:pPr algn="just"/>
            <a:r>
              <a:rPr lang="en-US" b="1" dirty="0" smtClean="0"/>
              <a:t>Information </a:t>
            </a:r>
            <a:r>
              <a:rPr lang="en-US" b="1" dirty="0"/>
              <a:t>must be relevant to its purpose. Having </a:t>
            </a:r>
            <a:r>
              <a:rPr lang="en-US" b="1" dirty="0" smtClean="0"/>
              <a:t>additional </a:t>
            </a:r>
            <a:r>
              <a:rPr lang="en-US" b="1" dirty="0"/>
              <a:t>informat ion that is not </a:t>
            </a:r>
            <a:r>
              <a:rPr lang="en-US" b="1" dirty="0" smtClean="0"/>
              <a:t>required </a:t>
            </a:r>
            <a:r>
              <a:rPr lang="en-US" b="1" dirty="0"/>
              <a:t>means that the user has to search through the data to find what is </a:t>
            </a:r>
            <a:r>
              <a:rPr lang="en-US" b="1" dirty="0" smtClean="0"/>
              <a:t>actually </a:t>
            </a:r>
            <a:r>
              <a:rPr lang="en-US" b="1" dirty="0"/>
              <a:t>required.</a:t>
            </a:r>
          </a:p>
        </p:txBody>
      </p:sp>
      <p:pic>
        <p:nvPicPr>
          <p:cNvPr id="4" name="Picture 3"/>
          <p:cNvPicPr>
            <a:picLocks noChangeAspect="1"/>
          </p:cNvPicPr>
          <p:nvPr/>
        </p:nvPicPr>
        <p:blipFill>
          <a:blip r:embed="rId2"/>
          <a:stretch>
            <a:fillRect/>
          </a:stretch>
        </p:blipFill>
        <p:spPr>
          <a:xfrm>
            <a:off x="2927357" y="2697649"/>
            <a:ext cx="5675729" cy="3736123"/>
          </a:xfrm>
          <a:prstGeom prst="rect">
            <a:avLst/>
          </a:prstGeom>
        </p:spPr>
      </p:pic>
    </p:spTree>
    <p:extLst>
      <p:ext uri="{BB962C8B-B14F-4D97-AF65-F5344CB8AC3E}">
        <p14:creationId xmlns:p14="http://schemas.microsoft.com/office/powerpoint/2010/main" val="13013544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73040"/>
            <a:ext cx="9601196" cy="550454"/>
          </a:xfrm>
        </p:spPr>
        <p:txBody>
          <a:bodyPr>
            <a:normAutofit fontScale="90000"/>
          </a:bodyPr>
          <a:lstStyle/>
          <a:p>
            <a:r>
              <a:rPr lang="en-US" b="1" dirty="0">
                <a:solidFill>
                  <a:srgbClr val="FF0000"/>
                </a:solidFill>
              </a:rPr>
              <a:t>Age</a:t>
            </a:r>
          </a:p>
        </p:txBody>
      </p:sp>
      <p:sp>
        <p:nvSpPr>
          <p:cNvPr id="3" name="Content Placeholder 2"/>
          <p:cNvSpPr>
            <a:spLocks noGrp="1"/>
          </p:cNvSpPr>
          <p:nvPr>
            <p:ph idx="1"/>
          </p:nvPr>
        </p:nvSpPr>
        <p:spPr>
          <a:xfrm>
            <a:off x="1295401" y="1333439"/>
            <a:ext cx="9601196" cy="1255215"/>
          </a:xfrm>
        </p:spPr>
        <p:txBody>
          <a:bodyPr/>
          <a:lstStyle/>
          <a:p>
            <a:pPr marL="0" indent="0" algn="just">
              <a:buNone/>
            </a:pPr>
            <a:r>
              <a:rPr lang="en-US" b="1" dirty="0" smtClean="0"/>
              <a:t>Information </a:t>
            </a:r>
            <a:r>
              <a:rPr lang="en-US" b="1" dirty="0"/>
              <a:t>must be up to date in order to be useful. Old information is likely to be out of date and therefore no longer useful. When using </a:t>
            </a:r>
            <a:r>
              <a:rPr lang="en-US" b="1" dirty="0" smtClean="0"/>
              <a:t>indirect </a:t>
            </a:r>
            <a:r>
              <a:rPr lang="en-US" b="1" dirty="0"/>
              <a:t>data sources, always check when the </a:t>
            </a:r>
            <a:r>
              <a:rPr lang="en-US" b="1" dirty="0" smtClean="0"/>
              <a:t>information </a:t>
            </a:r>
            <a:r>
              <a:rPr lang="en-US" b="1" dirty="0"/>
              <a:t>was produced .</a:t>
            </a:r>
          </a:p>
        </p:txBody>
      </p:sp>
      <p:pic>
        <p:nvPicPr>
          <p:cNvPr id="4" name="Picture 3"/>
          <p:cNvPicPr>
            <a:picLocks noChangeAspect="1"/>
          </p:cNvPicPr>
          <p:nvPr/>
        </p:nvPicPr>
        <p:blipFill>
          <a:blip r:embed="rId2"/>
          <a:stretch>
            <a:fillRect/>
          </a:stretch>
        </p:blipFill>
        <p:spPr>
          <a:xfrm>
            <a:off x="3073789" y="2569811"/>
            <a:ext cx="7128036" cy="3764244"/>
          </a:xfrm>
          <a:prstGeom prst="rect">
            <a:avLst/>
          </a:prstGeom>
        </p:spPr>
      </p:pic>
    </p:spTree>
    <p:extLst>
      <p:ext uri="{BB962C8B-B14F-4D97-AF65-F5344CB8AC3E}">
        <p14:creationId xmlns:p14="http://schemas.microsoft.com/office/powerpoint/2010/main" val="7576739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47283"/>
            <a:ext cx="9601196" cy="666364"/>
          </a:xfrm>
        </p:spPr>
        <p:txBody>
          <a:bodyPr>
            <a:normAutofit fontScale="90000"/>
          </a:bodyPr>
          <a:lstStyle/>
          <a:p>
            <a:r>
              <a:rPr lang="en-US" b="1" dirty="0">
                <a:solidFill>
                  <a:srgbClr val="FFC000"/>
                </a:solidFill>
              </a:rPr>
              <a:t>Level of </a:t>
            </a:r>
            <a:r>
              <a:rPr lang="en-US" b="1" dirty="0" smtClean="0">
                <a:solidFill>
                  <a:srgbClr val="FFC000"/>
                </a:solidFill>
              </a:rPr>
              <a:t>Detail </a:t>
            </a:r>
            <a:endParaRPr lang="en-US" b="1" dirty="0">
              <a:solidFill>
                <a:srgbClr val="FFC000"/>
              </a:solidFill>
            </a:endParaRPr>
          </a:p>
        </p:txBody>
      </p:sp>
      <p:sp>
        <p:nvSpPr>
          <p:cNvPr id="3" name="Content Placeholder 2"/>
          <p:cNvSpPr>
            <a:spLocks noGrp="1"/>
          </p:cNvSpPr>
          <p:nvPr>
            <p:ph idx="1"/>
          </p:nvPr>
        </p:nvSpPr>
        <p:spPr>
          <a:xfrm>
            <a:off x="991673" y="1313647"/>
            <a:ext cx="10007955" cy="1873400"/>
          </a:xfrm>
        </p:spPr>
        <p:txBody>
          <a:bodyPr>
            <a:normAutofit lnSpcReduction="10000"/>
          </a:bodyPr>
          <a:lstStyle/>
          <a:p>
            <a:pPr marL="0" indent="0" algn="just">
              <a:buNone/>
            </a:pPr>
            <a:r>
              <a:rPr lang="en-US" b="1" dirty="0" smtClean="0"/>
              <a:t>There </a:t>
            </a:r>
            <a:r>
              <a:rPr lang="en-US" b="1" dirty="0"/>
              <a:t>needs to be the right </a:t>
            </a:r>
            <a:r>
              <a:rPr lang="en-US" b="1" dirty="0" smtClean="0"/>
              <a:t>amount </a:t>
            </a:r>
            <a:r>
              <a:rPr lang="en-US" b="1" dirty="0"/>
              <a:t>of </a:t>
            </a:r>
            <a:r>
              <a:rPr lang="en-US" b="1" dirty="0" smtClean="0"/>
              <a:t>information </a:t>
            </a:r>
            <a:r>
              <a:rPr lang="en-US" b="1" dirty="0"/>
              <a:t>for· it to be goo d </a:t>
            </a:r>
            <a:r>
              <a:rPr lang="en-US" b="1" dirty="0" smtClean="0"/>
              <a:t>quality. </a:t>
            </a:r>
            <a:r>
              <a:rPr lang="en-US" b="1" dirty="0"/>
              <a:t>It 's possible to have </a:t>
            </a:r>
            <a:r>
              <a:rPr lang="en-US" b="1" dirty="0" smtClean="0"/>
              <a:t>either too little </a:t>
            </a:r>
            <a:r>
              <a:rPr lang="en-US" b="1" dirty="0"/>
              <a:t>or too much information </a:t>
            </a:r>
            <a:r>
              <a:rPr lang="en-US" b="1" dirty="0" smtClean="0"/>
              <a:t>provided</a:t>
            </a:r>
            <a:r>
              <a:rPr lang="en-US" b="1" dirty="0"/>
              <a:t>. If there is too much information, then it can be </a:t>
            </a:r>
            <a:r>
              <a:rPr lang="en-US" b="1" dirty="0" smtClean="0"/>
              <a:t>difficult </a:t>
            </a:r>
            <a:r>
              <a:rPr lang="en-US" b="1" dirty="0"/>
              <a:t>to find the </a:t>
            </a:r>
            <a:r>
              <a:rPr lang="en-US" b="1" dirty="0" smtClean="0"/>
              <a:t>exact information </a:t>
            </a:r>
            <a:r>
              <a:rPr lang="en-US" b="1" dirty="0"/>
              <a:t>require d. If </a:t>
            </a:r>
            <a:r>
              <a:rPr lang="en-US" b="1" dirty="0" smtClean="0"/>
              <a:t>there </a:t>
            </a:r>
            <a:r>
              <a:rPr lang="en-US" b="1" dirty="0"/>
              <a:t>is not enough </a:t>
            </a:r>
            <a:r>
              <a:rPr lang="en-US" b="1" dirty="0" smtClean="0"/>
              <a:t>information</a:t>
            </a:r>
            <a:r>
              <a:rPr lang="en-US" b="1" dirty="0"/>
              <a:t>. then it is not possible to use it </a:t>
            </a:r>
            <a:r>
              <a:rPr lang="en-US" b="1" dirty="0" smtClean="0"/>
              <a:t>correctly</a:t>
            </a:r>
            <a:r>
              <a:rPr lang="en-US" b="1" dirty="0"/>
              <a:t>.</a:t>
            </a:r>
          </a:p>
        </p:txBody>
      </p:sp>
      <p:pic>
        <p:nvPicPr>
          <p:cNvPr id="4" name="Picture 3"/>
          <p:cNvPicPr>
            <a:picLocks noChangeAspect="1"/>
          </p:cNvPicPr>
          <p:nvPr/>
        </p:nvPicPr>
        <p:blipFill>
          <a:blip r:embed="rId2"/>
          <a:stretch>
            <a:fillRect/>
          </a:stretch>
        </p:blipFill>
        <p:spPr>
          <a:xfrm>
            <a:off x="5475964" y="2659014"/>
            <a:ext cx="5715777" cy="3985167"/>
          </a:xfrm>
          <a:prstGeom prst="rect">
            <a:avLst/>
          </a:prstGeom>
        </p:spPr>
      </p:pic>
    </p:spTree>
    <p:extLst>
      <p:ext uri="{BB962C8B-B14F-4D97-AF65-F5344CB8AC3E}">
        <p14:creationId xmlns:p14="http://schemas.microsoft.com/office/powerpoint/2010/main" val="763937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523" y="544251"/>
            <a:ext cx="9601196" cy="640606"/>
          </a:xfrm>
        </p:spPr>
        <p:txBody>
          <a:bodyPr>
            <a:normAutofit fontScale="90000"/>
          </a:bodyPr>
          <a:lstStyle/>
          <a:p>
            <a:r>
              <a:rPr lang="en-US" b="1" dirty="0">
                <a:solidFill>
                  <a:srgbClr val="00B0F0"/>
                </a:solidFill>
              </a:rPr>
              <a:t>Completeness</a:t>
            </a:r>
          </a:p>
        </p:txBody>
      </p:sp>
      <p:sp>
        <p:nvSpPr>
          <p:cNvPr id="3" name="Content Placeholder 2"/>
          <p:cNvSpPr>
            <a:spLocks noGrp="1"/>
          </p:cNvSpPr>
          <p:nvPr>
            <p:ph idx="1"/>
          </p:nvPr>
        </p:nvSpPr>
        <p:spPr>
          <a:xfrm>
            <a:off x="837127" y="1184857"/>
            <a:ext cx="10740980" cy="894606"/>
          </a:xfrm>
        </p:spPr>
        <p:txBody>
          <a:bodyPr/>
          <a:lstStyle/>
          <a:p>
            <a:pPr marL="0" indent="0">
              <a:buNone/>
            </a:pPr>
            <a:r>
              <a:rPr lang="en-US" b="1" dirty="0" smtClean="0"/>
              <a:t>All </a:t>
            </a:r>
            <a:r>
              <a:rPr lang="en-US" b="1" dirty="0"/>
              <a:t>information that is required must be provided in order for it to be of good quality. Not having all the information required means it cannot be used properly.</a:t>
            </a:r>
          </a:p>
        </p:txBody>
      </p:sp>
      <p:pic>
        <p:nvPicPr>
          <p:cNvPr id="4" name="Picture 3"/>
          <p:cNvPicPr>
            <a:picLocks noChangeAspect="1"/>
          </p:cNvPicPr>
          <p:nvPr/>
        </p:nvPicPr>
        <p:blipFill>
          <a:blip r:embed="rId2"/>
          <a:stretch>
            <a:fillRect/>
          </a:stretch>
        </p:blipFill>
        <p:spPr>
          <a:xfrm>
            <a:off x="1519707" y="2720069"/>
            <a:ext cx="9080734" cy="2993372"/>
          </a:xfrm>
          <a:prstGeom prst="rect">
            <a:avLst/>
          </a:prstGeom>
        </p:spPr>
      </p:pic>
    </p:spTree>
    <p:extLst>
      <p:ext uri="{BB962C8B-B14F-4D97-AF65-F5344CB8AC3E}">
        <p14:creationId xmlns:p14="http://schemas.microsoft.com/office/powerpoint/2010/main" val="36603815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34896" y="490602"/>
            <a:ext cx="4468969" cy="6007953"/>
          </a:xfrm>
          <a:prstGeom prst="rect">
            <a:avLst/>
          </a:prstGeom>
        </p:spPr>
      </p:pic>
      <p:pic>
        <p:nvPicPr>
          <p:cNvPr id="5" name="Picture 4"/>
          <p:cNvPicPr>
            <a:picLocks noChangeAspect="1"/>
          </p:cNvPicPr>
          <p:nvPr/>
        </p:nvPicPr>
        <p:blipFill>
          <a:blip r:embed="rId3"/>
          <a:stretch>
            <a:fillRect/>
          </a:stretch>
        </p:blipFill>
        <p:spPr>
          <a:xfrm>
            <a:off x="613393" y="1615057"/>
            <a:ext cx="6428820" cy="2789517"/>
          </a:xfrm>
          <a:prstGeom prst="rect">
            <a:avLst/>
          </a:prstGeom>
        </p:spPr>
      </p:pic>
    </p:spTree>
    <p:extLst>
      <p:ext uri="{BB962C8B-B14F-4D97-AF65-F5344CB8AC3E}">
        <p14:creationId xmlns:p14="http://schemas.microsoft.com/office/powerpoint/2010/main" val="7129026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705000"/>
          </a:xfrm>
        </p:spPr>
        <p:txBody>
          <a:bodyPr>
            <a:normAutofit fontScale="90000"/>
          </a:bodyPr>
          <a:lstStyle/>
          <a:p>
            <a:r>
              <a:rPr lang="en-US" b="1" dirty="0" smtClean="0">
                <a:solidFill>
                  <a:srgbClr val="FF0000"/>
                </a:solidFill>
              </a:rPr>
              <a:t>Coding</a:t>
            </a:r>
            <a:r>
              <a:rPr lang="en-US" b="1" dirty="0">
                <a:solidFill>
                  <a:srgbClr val="FF0000"/>
                </a:solidFill>
              </a:rPr>
              <a:t>, </a:t>
            </a:r>
            <a:r>
              <a:rPr lang="en-US" b="1" dirty="0" smtClean="0">
                <a:solidFill>
                  <a:srgbClr val="FF0000"/>
                </a:solidFill>
              </a:rPr>
              <a:t>Encoding and Encrypting Data</a:t>
            </a:r>
            <a:endParaRPr lang="en-US" b="1" dirty="0">
              <a:solidFill>
                <a:srgbClr val="FF0000"/>
              </a:solidFill>
            </a:endParaRPr>
          </a:p>
        </p:txBody>
      </p:sp>
      <p:pic>
        <p:nvPicPr>
          <p:cNvPr id="4" name="Picture 3"/>
          <p:cNvPicPr>
            <a:picLocks noChangeAspect="1"/>
          </p:cNvPicPr>
          <p:nvPr/>
        </p:nvPicPr>
        <p:blipFill>
          <a:blip r:embed="rId2"/>
          <a:stretch>
            <a:fillRect/>
          </a:stretch>
        </p:blipFill>
        <p:spPr>
          <a:xfrm>
            <a:off x="2472743" y="1687133"/>
            <a:ext cx="7530225" cy="4402919"/>
          </a:xfrm>
          <a:prstGeom prst="rect">
            <a:avLst/>
          </a:prstGeom>
        </p:spPr>
      </p:pic>
    </p:spTree>
    <p:extLst>
      <p:ext uri="{BB962C8B-B14F-4D97-AF65-F5344CB8AC3E}">
        <p14:creationId xmlns:p14="http://schemas.microsoft.com/office/powerpoint/2010/main" val="9954039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79572" y="561340"/>
            <a:ext cx="4713667" cy="5939986"/>
          </a:xfrm>
          <a:prstGeom prst="rect">
            <a:avLst/>
          </a:prstGeom>
        </p:spPr>
      </p:pic>
    </p:spTree>
    <p:extLst>
      <p:ext uri="{BB962C8B-B14F-4D97-AF65-F5344CB8AC3E}">
        <p14:creationId xmlns:p14="http://schemas.microsoft.com/office/powerpoint/2010/main" val="534047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11675"/>
            <a:ext cx="9601196" cy="511817"/>
          </a:xfrm>
        </p:spPr>
        <p:txBody>
          <a:bodyPr>
            <a:normAutofit fontScale="90000"/>
          </a:bodyPr>
          <a:lstStyle/>
          <a:p>
            <a:r>
              <a:rPr lang="en-US" sz="3600" b="1" dirty="0" smtClean="0">
                <a:solidFill>
                  <a:srgbClr val="FF0000"/>
                </a:solidFill>
              </a:rPr>
              <a:t>Advantages </a:t>
            </a:r>
            <a:r>
              <a:rPr lang="en-US" sz="3600" b="1" dirty="0">
                <a:solidFill>
                  <a:srgbClr val="FF0000"/>
                </a:solidFill>
              </a:rPr>
              <a:t>and </a:t>
            </a:r>
            <a:r>
              <a:rPr lang="en-US" sz="3600" b="1" dirty="0" smtClean="0">
                <a:solidFill>
                  <a:srgbClr val="FF0000"/>
                </a:solidFill>
              </a:rPr>
              <a:t>Disadvantages </a:t>
            </a:r>
            <a:r>
              <a:rPr lang="en-US" sz="3600" b="1" dirty="0">
                <a:solidFill>
                  <a:srgbClr val="FF0000"/>
                </a:solidFill>
              </a:rPr>
              <a:t>of </a:t>
            </a:r>
            <a:r>
              <a:rPr lang="en-US" sz="3600" b="1" dirty="0" smtClean="0">
                <a:solidFill>
                  <a:srgbClr val="FF0000"/>
                </a:solidFill>
              </a:rPr>
              <a:t>Coding Data </a:t>
            </a:r>
            <a:endParaRPr lang="en-US" sz="3600" b="1" dirty="0">
              <a:solidFill>
                <a:srgbClr val="FF0000"/>
              </a:solidFill>
            </a:endParaRPr>
          </a:p>
        </p:txBody>
      </p:sp>
      <p:sp>
        <p:nvSpPr>
          <p:cNvPr id="3" name="Content Placeholder 2"/>
          <p:cNvSpPr>
            <a:spLocks noGrp="1"/>
          </p:cNvSpPr>
          <p:nvPr>
            <p:ph idx="1"/>
          </p:nvPr>
        </p:nvSpPr>
        <p:spPr>
          <a:xfrm>
            <a:off x="1295401" y="1887231"/>
            <a:ext cx="9601196" cy="2568859"/>
          </a:xfrm>
        </p:spPr>
        <p:txBody>
          <a:bodyPr/>
          <a:lstStyle/>
          <a:p>
            <a:pPr algn="just"/>
            <a:r>
              <a:rPr lang="en-US" sz="2800" b="1" dirty="0" smtClean="0"/>
              <a:t>There </a:t>
            </a:r>
            <a:r>
              <a:rPr lang="en-US" sz="2800" b="1" dirty="0"/>
              <a:t>are a number of reasons for coding data . In the examples used above, it would take a long time to use all </a:t>
            </a:r>
            <a:r>
              <a:rPr lang="en-US" sz="2800" b="1" dirty="0" smtClean="0"/>
              <a:t>the letters </a:t>
            </a:r>
            <a:r>
              <a:rPr lang="en-US" sz="2800" b="1" dirty="0"/>
              <a:t>of a </a:t>
            </a:r>
            <a:r>
              <a:rPr lang="en-US" sz="2800" b="1" dirty="0" smtClean="0"/>
              <a:t>country </a:t>
            </a:r>
            <a:r>
              <a:rPr lang="en-US" sz="2800" b="1" dirty="0"/>
              <a:t>to </a:t>
            </a:r>
            <a:r>
              <a:rPr lang="en-US" sz="2800" b="1" dirty="0" smtClean="0"/>
              <a:t>dial </a:t>
            </a:r>
            <a:r>
              <a:rPr lang="en-US" sz="2800" b="1" dirty="0"/>
              <a:t>a </a:t>
            </a:r>
            <a:r>
              <a:rPr lang="en-US" sz="2800" b="1" dirty="0" smtClean="0"/>
              <a:t>telephone </a:t>
            </a:r>
            <a:r>
              <a:rPr lang="en-US" sz="2800" b="1" dirty="0"/>
              <a:t>number and t here would not be enough space on the rear of a car to display the full </a:t>
            </a:r>
            <a:r>
              <a:rPr lang="en-US" sz="2800" b="1" dirty="0" smtClean="0"/>
              <a:t>country name</a:t>
            </a:r>
            <a:r>
              <a:rPr lang="en-US" dirty="0" smtClean="0"/>
              <a:t>.</a:t>
            </a:r>
            <a:endParaRPr lang="en-US" dirty="0"/>
          </a:p>
        </p:txBody>
      </p:sp>
    </p:spTree>
    <p:extLst>
      <p:ext uri="{BB962C8B-B14F-4D97-AF65-F5344CB8AC3E}">
        <p14:creationId xmlns:p14="http://schemas.microsoft.com/office/powerpoint/2010/main" val="1286043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523" y="114316"/>
            <a:ext cx="9601196" cy="653485"/>
          </a:xfrm>
        </p:spPr>
        <p:txBody>
          <a:bodyPr>
            <a:normAutofit/>
          </a:bodyPr>
          <a:lstStyle/>
          <a:p>
            <a:r>
              <a:rPr lang="en-US" sz="3200" b="1" dirty="0" smtClean="0">
                <a:solidFill>
                  <a:srgbClr val="FF0000"/>
                </a:solidFill>
              </a:rPr>
              <a:t>ADVANTAGES OF CODING DATA</a:t>
            </a:r>
            <a:endParaRPr lang="en-US" sz="3200" b="1" dirty="0">
              <a:solidFill>
                <a:srgbClr val="FF0000"/>
              </a:solidFill>
            </a:endParaRPr>
          </a:p>
        </p:txBody>
      </p:sp>
      <p:pic>
        <p:nvPicPr>
          <p:cNvPr id="5" name="Picture 4"/>
          <p:cNvPicPr>
            <a:picLocks noChangeAspect="1"/>
          </p:cNvPicPr>
          <p:nvPr/>
        </p:nvPicPr>
        <p:blipFill>
          <a:blip r:embed="rId2"/>
          <a:stretch>
            <a:fillRect/>
          </a:stretch>
        </p:blipFill>
        <p:spPr>
          <a:xfrm>
            <a:off x="975945" y="886110"/>
            <a:ext cx="5009016" cy="3930588"/>
          </a:xfrm>
          <a:prstGeom prst="rect">
            <a:avLst/>
          </a:prstGeom>
        </p:spPr>
      </p:pic>
      <p:pic>
        <p:nvPicPr>
          <p:cNvPr id="6" name="Picture 5"/>
          <p:cNvPicPr>
            <a:picLocks noChangeAspect="1"/>
          </p:cNvPicPr>
          <p:nvPr/>
        </p:nvPicPr>
        <p:blipFill>
          <a:blip r:embed="rId3"/>
          <a:stretch>
            <a:fillRect/>
          </a:stretch>
        </p:blipFill>
        <p:spPr>
          <a:xfrm>
            <a:off x="6083121" y="886110"/>
            <a:ext cx="5197488" cy="4098591"/>
          </a:xfrm>
          <a:prstGeom prst="rect">
            <a:avLst/>
          </a:prstGeom>
        </p:spPr>
      </p:pic>
    </p:spTree>
    <p:extLst>
      <p:ext uri="{BB962C8B-B14F-4D97-AF65-F5344CB8AC3E}">
        <p14:creationId xmlns:p14="http://schemas.microsoft.com/office/powerpoint/2010/main" val="3252313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46234" y="734095"/>
            <a:ext cx="10744752" cy="4881094"/>
          </a:xfrm>
          <a:prstGeom prst="rect">
            <a:avLst/>
          </a:prstGeom>
        </p:spPr>
      </p:pic>
    </p:spTree>
    <p:extLst>
      <p:ext uri="{BB962C8B-B14F-4D97-AF65-F5344CB8AC3E}">
        <p14:creationId xmlns:p14="http://schemas.microsoft.com/office/powerpoint/2010/main" val="30501932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82387"/>
            <a:ext cx="9601196" cy="636179"/>
          </a:xfrm>
        </p:spPr>
        <p:txBody>
          <a:bodyPr>
            <a:normAutofit fontScale="90000"/>
          </a:bodyPr>
          <a:lstStyle/>
          <a:p>
            <a:r>
              <a:rPr lang="en-US" b="1" dirty="0" smtClean="0">
                <a:solidFill>
                  <a:srgbClr val="002060"/>
                </a:solidFill>
              </a:rPr>
              <a:t>Disadvantage of Coding </a:t>
            </a:r>
            <a:endParaRPr lang="en-US" b="1" dirty="0">
              <a:solidFill>
                <a:srgbClr val="002060"/>
              </a:solidFill>
            </a:endParaRPr>
          </a:p>
        </p:txBody>
      </p:sp>
      <p:pic>
        <p:nvPicPr>
          <p:cNvPr id="5" name="Picture 4"/>
          <p:cNvPicPr>
            <a:picLocks noChangeAspect="1"/>
          </p:cNvPicPr>
          <p:nvPr/>
        </p:nvPicPr>
        <p:blipFill>
          <a:blip r:embed="rId2"/>
          <a:stretch>
            <a:fillRect/>
          </a:stretch>
        </p:blipFill>
        <p:spPr>
          <a:xfrm>
            <a:off x="855801" y="733688"/>
            <a:ext cx="5537725" cy="4726954"/>
          </a:xfrm>
          <a:prstGeom prst="rect">
            <a:avLst/>
          </a:prstGeom>
        </p:spPr>
      </p:pic>
      <p:pic>
        <p:nvPicPr>
          <p:cNvPr id="6" name="Picture 5"/>
          <p:cNvPicPr>
            <a:picLocks noChangeAspect="1"/>
          </p:cNvPicPr>
          <p:nvPr/>
        </p:nvPicPr>
        <p:blipFill>
          <a:blip r:embed="rId3"/>
          <a:stretch>
            <a:fillRect/>
          </a:stretch>
        </p:blipFill>
        <p:spPr>
          <a:xfrm>
            <a:off x="6262455" y="733689"/>
            <a:ext cx="4836422" cy="4726954"/>
          </a:xfrm>
          <a:prstGeom prst="rect">
            <a:avLst/>
          </a:prstGeom>
        </p:spPr>
      </p:pic>
    </p:spTree>
    <p:extLst>
      <p:ext uri="{BB962C8B-B14F-4D97-AF65-F5344CB8AC3E}">
        <p14:creationId xmlns:p14="http://schemas.microsoft.com/office/powerpoint/2010/main" val="16781615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0619" y="744406"/>
            <a:ext cx="5686764" cy="2320766"/>
          </a:xfrm>
          <a:prstGeom prst="rect">
            <a:avLst/>
          </a:prstGeom>
        </p:spPr>
      </p:pic>
      <p:pic>
        <p:nvPicPr>
          <p:cNvPr id="5" name="Picture 4"/>
          <p:cNvPicPr>
            <a:picLocks noChangeAspect="1"/>
          </p:cNvPicPr>
          <p:nvPr/>
        </p:nvPicPr>
        <p:blipFill>
          <a:blip r:embed="rId3"/>
          <a:stretch>
            <a:fillRect/>
          </a:stretch>
        </p:blipFill>
        <p:spPr>
          <a:xfrm>
            <a:off x="1936469" y="3706894"/>
            <a:ext cx="5935064" cy="1856780"/>
          </a:xfrm>
          <a:prstGeom prst="rect">
            <a:avLst/>
          </a:prstGeom>
        </p:spPr>
      </p:pic>
    </p:spTree>
    <p:extLst>
      <p:ext uri="{BB962C8B-B14F-4D97-AF65-F5344CB8AC3E}">
        <p14:creationId xmlns:p14="http://schemas.microsoft.com/office/powerpoint/2010/main" val="567496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756727"/>
          </a:xfrm>
        </p:spPr>
        <p:txBody>
          <a:bodyPr>
            <a:normAutofit fontScale="90000"/>
          </a:bodyPr>
          <a:lstStyle/>
          <a:p>
            <a:r>
              <a:rPr lang="en-US" b="1" dirty="0"/>
              <a:t>Encoding </a:t>
            </a:r>
            <a:r>
              <a:rPr lang="en-US" b="1" dirty="0" smtClean="0"/>
              <a:t>Data </a:t>
            </a:r>
            <a:endParaRPr lang="en-US" b="1" dirty="0"/>
          </a:p>
        </p:txBody>
      </p:sp>
      <p:sp>
        <p:nvSpPr>
          <p:cNvPr id="3" name="Content Placeholder 2"/>
          <p:cNvSpPr>
            <a:spLocks noGrp="1"/>
          </p:cNvSpPr>
          <p:nvPr>
            <p:ph idx="1"/>
          </p:nvPr>
        </p:nvSpPr>
        <p:spPr>
          <a:xfrm>
            <a:off x="1475283" y="1738859"/>
            <a:ext cx="9601196" cy="3318936"/>
          </a:xfrm>
        </p:spPr>
        <p:txBody>
          <a:bodyPr/>
          <a:lstStyle/>
          <a:p>
            <a:r>
              <a:rPr lang="en-US" b="1" dirty="0" smtClean="0"/>
              <a:t>When </a:t>
            </a:r>
            <a:r>
              <a:rPr lang="en-US" b="1" dirty="0"/>
              <a:t>data is encoded, it is stored in a specific format. Computers do not </a:t>
            </a:r>
            <a:r>
              <a:rPr lang="en-US" b="1" dirty="0" smtClean="0"/>
              <a:t>recognize </a:t>
            </a:r>
            <a:r>
              <a:rPr lang="en-US" b="1" dirty="0"/>
              <a:t>text, sound and images in the same way we do. Computers use binary digits which are ls and </a:t>
            </a:r>
            <a:r>
              <a:rPr lang="en-US" b="1" dirty="0" err="1"/>
              <a:t>Os</a:t>
            </a:r>
            <a:r>
              <a:rPr lang="en-US" b="1" dirty="0"/>
              <a:t>. One means on and zero means off. A typical binary </a:t>
            </a:r>
            <a:r>
              <a:rPr lang="en-US" b="1" dirty="0" smtClean="0"/>
              <a:t>number </a:t>
            </a:r>
            <a:r>
              <a:rPr lang="en-US" b="1" dirty="0"/>
              <a:t>would look like this: 11011010. Therefore, data needs to be encoded into a format which the compute r understands . Codecs are programs </a:t>
            </a:r>
            <a:r>
              <a:rPr lang="en-US" b="1" dirty="0" smtClean="0"/>
              <a:t>that </a:t>
            </a:r>
            <a:r>
              <a:rPr lang="en-US" b="1" dirty="0"/>
              <a:t>are used to encode data for images, audio and video. The codecs are also needed to read the data . </a:t>
            </a:r>
          </a:p>
        </p:txBody>
      </p:sp>
    </p:spTree>
    <p:extLst>
      <p:ext uri="{BB962C8B-B14F-4D97-AF65-F5344CB8AC3E}">
        <p14:creationId xmlns:p14="http://schemas.microsoft.com/office/powerpoint/2010/main" val="14855624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78112" y="315270"/>
            <a:ext cx="6071016" cy="5764915"/>
          </a:xfrm>
          <a:prstGeom prst="rect">
            <a:avLst/>
          </a:prstGeom>
        </p:spPr>
      </p:pic>
    </p:spTree>
    <p:extLst>
      <p:ext uri="{BB962C8B-B14F-4D97-AF65-F5344CB8AC3E}">
        <p14:creationId xmlns:p14="http://schemas.microsoft.com/office/powerpoint/2010/main" val="3898453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4865555" cy="711757"/>
          </a:xfrm>
        </p:spPr>
        <p:txBody>
          <a:bodyPr>
            <a:normAutofit fontScale="90000"/>
          </a:bodyPr>
          <a:lstStyle/>
          <a:p>
            <a:r>
              <a:rPr lang="en-US" b="1" dirty="0"/>
              <a:t>Images</a:t>
            </a:r>
          </a:p>
        </p:txBody>
      </p:sp>
      <p:sp>
        <p:nvSpPr>
          <p:cNvPr id="3" name="Content Placeholder 2"/>
          <p:cNvSpPr>
            <a:spLocks noGrp="1"/>
          </p:cNvSpPr>
          <p:nvPr>
            <p:ph idx="1"/>
          </p:nvPr>
        </p:nvSpPr>
        <p:spPr>
          <a:xfrm>
            <a:off x="869430" y="1693889"/>
            <a:ext cx="5291527" cy="2908091"/>
          </a:xfrm>
        </p:spPr>
        <p:txBody>
          <a:bodyPr>
            <a:normAutofit fontScale="92500" lnSpcReduction="20000"/>
          </a:bodyPr>
          <a:lstStyle/>
          <a:p>
            <a:r>
              <a:rPr lang="en-US" sz="3200" dirty="0" smtClean="0"/>
              <a:t>Images Encoding </a:t>
            </a:r>
            <a:r>
              <a:rPr lang="en-US" sz="3200" dirty="0"/>
              <a:t>is also used to store images . At the most basic </a:t>
            </a:r>
            <a:r>
              <a:rPr lang="en-US" sz="3200" dirty="0" smtClean="0"/>
              <a:t>level</a:t>
            </a:r>
            <a:r>
              <a:rPr lang="en-US" sz="3200" dirty="0"/>
              <a:t>, images are encoded as bitmaps . A Microsoft Windows bitmap </a:t>
            </a:r>
            <a:r>
              <a:rPr lang="en-US" sz="3200" dirty="0" smtClean="0"/>
              <a:t>includes </a:t>
            </a:r>
            <a:r>
              <a:rPr lang="en-US" sz="3200" dirty="0"/>
              <a:t>the following data when </a:t>
            </a:r>
            <a:r>
              <a:rPr lang="en-US" sz="3200" dirty="0" smtClean="0"/>
              <a:t>encoding </a:t>
            </a:r>
            <a:r>
              <a:rPr lang="en-US" sz="3200" dirty="0"/>
              <a:t>an image (this is not the </a:t>
            </a:r>
            <a:r>
              <a:rPr lang="en-US" sz="3200" dirty="0" smtClean="0"/>
              <a:t>complete </a:t>
            </a:r>
            <a:r>
              <a:rPr lang="en-US" sz="3200" dirty="0"/>
              <a:t>list) </a:t>
            </a:r>
            <a:r>
              <a:rPr lang="en-US" dirty="0"/>
              <a:t>:</a:t>
            </a:r>
          </a:p>
        </p:txBody>
      </p:sp>
      <p:pic>
        <p:nvPicPr>
          <p:cNvPr id="4" name="Picture 3"/>
          <p:cNvPicPr>
            <a:picLocks noChangeAspect="1"/>
          </p:cNvPicPr>
          <p:nvPr/>
        </p:nvPicPr>
        <p:blipFill>
          <a:blip r:embed="rId2"/>
          <a:stretch>
            <a:fillRect/>
          </a:stretch>
        </p:blipFill>
        <p:spPr>
          <a:xfrm>
            <a:off x="6269697" y="982132"/>
            <a:ext cx="4974956" cy="5090653"/>
          </a:xfrm>
          <a:prstGeom prst="rect">
            <a:avLst/>
          </a:prstGeom>
        </p:spPr>
      </p:pic>
    </p:spTree>
    <p:extLst>
      <p:ext uri="{BB962C8B-B14F-4D97-AF65-F5344CB8AC3E}">
        <p14:creationId xmlns:p14="http://schemas.microsoft.com/office/powerpoint/2010/main" val="42366515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For the raster data, we will assume a monochrome </a:t>
            </a:r>
            <a:r>
              <a:rPr lang="en-US" dirty="0" err="1"/>
              <a:t>imag</a:t>
            </a:r>
            <a:r>
              <a:rPr lang="en-US" dirty="0"/>
              <a:t> e (black and </a:t>
            </a:r>
            <a:r>
              <a:rPr lang="en-US" dirty="0" err="1"/>
              <a:t>wh</a:t>
            </a:r>
            <a:r>
              <a:rPr lang="en-US" dirty="0"/>
              <a:t> </a:t>
            </a:r>
            <a:r>
              <a:rPr lang="en-US" dirty="0" err="1"/>
              <a:t>ite</a:t>
            </a:r>
            <a:r>
              <a:rPr lang="en-US" dirty="0"/>
              <a:t>). Each bit will represent either a black or </a:t>
            </a:r>
            <a:r>
              <a:rPr lang="en-US" dirty="0" smtClean="0"/>
              <a:t>white </a:t>
            </a:r>
            <a:r>
              <a:rPr lang="en-US" dirty="0" err="1"/>
              <a:t>pixe</a:t>
            </a:r>
            <a:r>
              <a:rPr lang="en-US" dirty="0"/>
              <a:t> l. A byte con sis </a:t>
            </a:r>
            <a:r>
              <a:rPr lang="en-US" dirty="0" err="1"/>
              <a:t>ts</a:t>
            </a:r>
            <a:r>
              <a:rPr lang="en-US" dirty="0"/>
              <a:t> of </a:t>
            </a:r>
            <a:r>
              <a:rPr lang="en-US" dirty="0" err="1"/>
              <a:t>eig</a:t>
            </a:r>
            <a:r>
              <a:rPr lang="en-US" dirty="0"/>
              <a:t> </a:t>
            </a:r>
            <a:r>
              <a:rPr lang="en-US" dirty="0" err="1"/>
              <a:t>ht</a:t>
            </a:r>
            <a:r>
              <a:rPr lang="en-US" dirty="0"/>
              <a:t> bit s and so will </a:t>
            </a:r>
            <a:r>
              <a:rPr lang="en-US" dirty="0" smtClean="0"/>
              <a:t>represent eight </a:t>
            </a:r>
            <a:r>
              <a:rPr lang="en-US" dirty="0"/>
              <a:t>pixels . The </a:t>
            </a:r>
            <a:r>
              <a:rPr lang="en-US" dirty="0" err="1"/>
              <a:t>encod</a:t>
            </a:r>
            <a:r>
              <a:rPr lang="en-US" dirty="0"/>
              <a:t> </a:t>
            </a:r>
            <a:r>
              <a:rPr lang="en-US" dirty="0" err="1"/>
              <a:t>ing</a:t>
            </a:r>
            <a:r>
              <a:rPr lang="en-US" dirty="0"/>
              <a:t> starts from the bottom left of the image, works to </a:t>
            </a:r>
            <a:r>
              <a:rPr lang="en-US" dirty="0" err="1"/>
              <a:t>th</a:t>
            </a:r>
            <a:r>
              <a:rPr lang="en-US" dirty="0"/>
              <a:t> e right- hand side and then up to the next row and again from left to </a:t>
            </a:r>
            <a:r>
              <a:rPr lang="en-US" dirty="0" err="1"/>
              <a:t>ri</a:t>
            </a:r>
            <a:r>
              <a:rPr lang="en-US" dirty="0"/>
              <a:t> </a:t>
            </a:r>
            <a:r>
              <a:rPr lang="en-US" dirty="0" err="1"/>
              <a:t>ght</a:t>
            </a:r>
            <a:r>
              <a:rPr lang="en-US" dirty="0"/>
              <a:t>.</a:t>
            </a:r>
          </a:p>
        </p:txBody>
      </p:sp>
    </p:spTree>
    <p:extLst>
      <p:ext uri="{BB962C8B-B14F-4D97-AF65-F5344CB8AC3E}">
        <p14:creationId xmlns:p14="http://schemas.microsoft.com/office/powerpoint/2010/main" val="34438619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079292" y="1186161"/>
            <a:ext cx="13061429" cy="213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Question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An image has a resolution of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800 × 600 pixels</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Each pixel is stored using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24 bits</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Calculate the file size of the image in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megabytes (MB)</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Show your working.</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57200"/>
            <a:ext cx="12192000" cy="17463"/>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1079292" y="2836788"/>
            <a:ext cx="9225282" cy="250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Question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 bitmap image has a resolution of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1024 × 768 pixels</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The </a:t>
            </a:r>
            <a:r>
              <a:rPr kumimoji="0" lang="en-US" altLang="en-US" sz="24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colour</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depth is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8 bits per pixel</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The image is compressed by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50%</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before being stored.</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Calculate the storage required in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kilobytes (KB)</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after compression.</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931863"/>
            <a:ext cx="12192000" cy="17462"/>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p:cNvSpPr>
            <a:spLocks noChangeArrowheads="1"/>
          </p:cNvSpPr>
          <p:nvPr/>
        </p:nvSpPr>
        <p:spPr bwMode="auto">
          <a:xfrm>
            <a:off x="1079292" y="4856746"/>
            <a:ext cx="972861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Question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 digital camera stores images at a resolution of </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4000 × 3000 pixels</a:t>
            </a: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Each pixel requires </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36 bits</a:t>
            </a: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(to allow for high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colour</a:t>
            </a: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depth).</a:t>
            </a:r>
            <a:b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Calculate the uncompressed file size in </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megabytes (MB)</a:t>
            </a: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 MB = 1024 × 1024 bytes)</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44673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5260" y="1219636"/>
            <a:ext cx="9573297" cy="4001095"/>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Question 4</a:t>
            </a:r>
          </a:p>
          <a:p>
            <a:r>
              <a:rPr lang="en-US" dirty="0">
                <a:latin typeface="Times New Roman" panose="02020603050405020304" pitchFamily="18" charset="0"/>
                <a:ea typeface="Times New Roman" panose="02020603050405020304" pitchFamily="18" charset="0"/>
              </a:rPr>
              <a:t>A student scans a black-and-white line drawing at a resolution of </a:t>
            </a:r>
            <a:r>
              <a:rPr lang="en-US" b="1" dirty="0">
                <a:latin typeface="Times New Roman" panose="02020603050405020304" pitchFamily="18" charset="0"/>
                <a:ea typeface="Times New Roman" panose="02020603050405020304" pitchFamily="18" charset="0"/>
              </a:rPr>
              <a:t>1200 × 1600 pixels</a:t>
            </a:r>
            <a:r>
              <a:rPr lang="en-US" dirty="0">
                <a:latin typeface="Times New Roman" panose="02020603050405020304" pitchFamily="18" charset="0"/>
                <a:ea typeface="Times New Roman" panose="02020603050405020304" pitchFamily="18" charset="0"/>
              </a:rPr>
              <a:t>.</a:t>
            </a:r>
            <a:br>
              <a:rPr lang="en-US" dirty="0">
                <a:latin typeface="Times New Roman" panose="02020603050405020304" pitchFamily="18" charset="0"/>
                <a:ea typeface="Times New Roman" panose="02020603050405020304" pitchFamily="18" charset="0"/>
              </a:rPr>
            </a:br>
            <a:r>
              <a:rPr lang="en-US" dirty="0">
                <a:latin typeface="Times New Roman" panose="02020603050405020304" pitchFamily="18" charset="0"/>
                <a:ea typeface="Times New Roman" panose="02020603050405020304" pitchFamily="18" charset="0"/>
              </a:rPr>
              <a:t>Each pixel requires </a:t>
            </a:r>
            <a:r>
              <a:rPr lang="en-US" b="1" dirty="0">
                <a:latin typeface="Times New Roman" panose="02020603050405020304" pitchFamily="18" charset="0"/>
                <a:ea typeface="Times New Roman" panose="02020603050405020304" pitchFamily="18" charset="0"/>
              </a:rPr>
              <a:t>1 bit</a:t>
            </a:r>
            <a:r>
              <a:rPr lang="en-US" dirty="0">
                <a:latin typeface="Times New Roman" panose="02020603050405020304" pitchFamily="18" charset="0"/>
                <a:ea typeface="Times New Roman" panose="02020603050405020304" pitchFamily="18" charset="0"/>
              </a:rPr>
              <a:t>.</a:t>
            </a:r>
            <a:br>
              <a:rPr lang="en-US" dirty="0">
                <a:latin typeface="Times New Roman" panose="02020603050405020304" pitchFamily="18" charset="0"/>
                <a:ea typeface="Times New Roman" panose="02020603050405020304" pitchFamily="18" charset="0"/>
              </a:rPr>
            </a:br>
            <a:r>
              <a:rPr lang="en-US" dirty="0">
                <a:latin typeface="Times New Roman" panose="02020603050405020304" pitchFamily="18" charset="0"/>
                <a:ea typeface="Times New Roman" panose="02020603050405020304" pitchFamily="18" charset="0"/>
              </a:rPr>
              <a:t>Calculate the file size in </a:t>
            </a:r>
            <a:r>
              <a:rPr lang="en-US" b="1" dirty="0">
                <a:latin typeface="Times New Roman" panose="02020603050405020304" pitchFamily="18" charset="0"/>
                <a:ea typeface="Times New Roman" panose="02020603050405020304" pitchFamily="18" charset="0"/>
              </a:rPr>
              <a:t>kilobytes (KB</a:t>
            </a:r>
            <a:r>
              <a:rPr lang="en-US" b="1" dirty="0" smtClean="0">
                <a:latin typeface="Times New Roman" panose="02020603050405020304" pitchFamily="18" charset="0"/>
                <a:ea typeface="Times New Roman" panose="02020603050405020304" pitchFamily="18" charset="0"/>
              </a:rPr>
              <a:t>)</a:t>
            </a:r>
            <a:r>
              <a:rPr lang="en-US" dirty="0" smtClean="0">
                <a:latin typeface="Times New Roman" panose="02020603050405020304" pitchFamily="18" charset="0"/>
                <a:ea typeface="Times New Roman" panose="02020603050405020304" pitchFamily="18" charset="0"/>
              </a:rPr>
              <a:t>.</a:t>
            </a:r>
          </a:p>
          <a:p>
            <a:endParaRPr lang="en-US" dirty="0">
              <a:latin typeface="Times New Roman" panose="02020603050405020304" pitchFamily="18" charset="0"/>
              <a:ea typeface="Times New Roman" panose="02020603050405020304" pitchFamily="18" charset="0"/>
            </a:endParaRPr>
          </a:p>
          <a:p>
            <a:endParaRPr lang="en-US" dirty="0" smtClean="0">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endParaRPr>
          </a:p>
          <a:p>
            <a:endParaRPr lang="en-US" dirty="0" smtClean="0">
              <a:latin typeface="Times New Roman" panose="02020603050405020304" pitchFamily="18" charset="0"/>
              <a:ea typeface="Times New Roman" panose="02020603050405020304" pitchFamily="18" charset="0"/>
            </a:endParaRPr>
          </a:p>
          <a:p>
            <a:endParaRPr lang="en-US" dirty="0" smtClean="0">
              <a:latin typeface="Times New Roman" panose="02020603050405020304" pitchFamily="18" charset="0"/>
              <a:ea typeface="Times New Roman" panose="02020603050405020304" pitchFamily="18" charset="0"/>
            </a:endParaRPr>
          </a:p>
          <a:p>
            <a:r>
              <a:rPr lang="en-US" b="1" dirty="0"/>
              <a:t>Question 5</a:t>
            </a:r>
          </a:p>
          <a:p>
            <a:r>
              <a:rPr lang="en-US" dirty="0"/>
              <a:t>An image has dimensions </a:t>
            </a:r>
            <a:r>
              <a:rPr lang="en-US" b="1" dirty="0"/>
              <a:t>1920 × 1080 </a:t>
            </a:r>
            <a:r>
              <a:rPr lang="en-US" b="1" dirty="0" smtClean="0"/>
              <a:t>pixels</a:t>
            </a:r>
            <a:r>
              <a:rPr lang="en-US" dirty="0" smtClean="0"/>
              <a:t>. It </a:t>
            </a:r>
            <a:r>
              <a:rPr lang="en-US" dirty="0"/>
              <a:t>is stored using </a:t>
            </a:r>
            <a:r>
              <a:rPr lang="en-US" b="1" dirty="0"/>
              <a:t>16 bits per pixel</a:t>
            </a:r>
            <a:r>
              <a:rPr lang="en-US" dirty="0"/>
              <a:t>.</a:t>
            </a:r>
            <a:br>
              <a:rPr lang="en-US" dirty="0"/>
            </a:br>
            <a:r>
              <a:rPr lang="en-US" dirty="0"/>
              <a:t>The image is then compressed to </a:t>
            </a:r>
            <a:r>
              <a:rPr lang="en-US" b="1" dirty="0"/>
              <a:t>25%</a:t>
            </a:r>
            <a:r>
              <a:rPr lang="en-US" dirty="0"/>
              <a:t> of its original size.</a:t>
            </a:r>
            <a:br>
              <a:rPr lang="en-US" dirty="0"/>
            </a:br>
            <a:r>
              <a:rPr lang="en-US" dirty="0"/>
              <a:t>Calculate the storage needed in </a:t>
            </a:r>
            <a:r>
              <a:rPr lang="en-US" b="1" dirty="0"/>
              <a:t>megabytes (MB)</a:t>
            </a:r>
            <a:r>
              <a:rPr lang="en-US" dirty="0"/>
              <a:t> after compression.</a:t>
            </a:r>
          </a:p>
          <a:p>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323212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558344" y="1291633"/>
            <a:ext cx="8528801" cy="244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dirty="0" smtClean="0">
                <a:latin typeface="Calibri" panose="020F0502020204030204" pitchFamily="34" charset="0"/>
                <a:ea typeface="Times New Roman" panose="02020603050405020304" pitchFamily="18" charset="0"/>
                <a:cs typeface="Times New Roman" panose="02020603050405020304" pitchFamily="18" charset="0"/>
              </a:rPr>
              <a:t>Question 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 photograph is to be printed at </a:t>
            </a:r>
            <a:r>
              <a:rPr kumimoji="0" lang="en-US" altLang="en-US" sz="28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300 dpi</a:t>
            </a:r>
            <a:r>
              <a:rPr kumimoji="0" lang="en-US" altLang="en-US" sz="28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with a physical size of </a:t>
            </a:r>
            <a:r>
              <a:rPr kumimoji="0" lang="en-US" altLang="en-US" sz="28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4 inches × 6 inches</a:t>
            </a:r>
            <a:r>
              <a:rPr kumimoji="0" lang="en-US" altLang="en-US" sz="28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Calculate the required </a:t>
            </a:r>
            <a:r>
              <a:rPr kumimoji="0" lang="en-US" altLang="en-US" sz="28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pixel dimensions</a:t>
            </a:r>
            <a:r>
              <a:rPr kumimoji="0" lang="en-US" altLang="en-US" sz="28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of the image.</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57200"/>
            <a:ext cx="12192000" cy="17463"/>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1134274" y="3469578"/>
            <a:ext cx="1067471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Question</a:t>
            </a:r>
            <a:r>
              <a:rPr kumimoji="0" lang="en-US" altLang="en-US" sz="2400" b="1" i="0" u="none" strike="noStrike" cap="none" normalizeH="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7</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Two images have the same dimensions: </a:t>
            </a:r>
            <a:r>
              <a:rPr kumimoji="0" lang="en-US" altLang="en-US" sz="2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1024 × 768 pixels</a:t>
            </a:r>
            <a:r>
              <a:rPr kumimoji="0" lang="en-US" altLang="en-US" sz="2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Image A uses </a:t>
            </a:r>
            <a:r>
              <a:rPr kumimoji="0" lang="en-US" altLang="en-US" sz="2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8-bit color depth</a:t>
            </a:r>
            <a:r>
              <a:rPr kumimoji="0" lang="en-US" altLang="en-US" sz="2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Image B uses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24-bit color depth</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Calculate the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file sizes</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of both images (in bytes and MB), ignoring metadata</a:t>
            </a:r>
            <a:r>
              <a:rPr kumimoji="0" lang="en-US" altLang="en-US" sz="2000" b="0" i="0" u="none" strike="noStrike" cap="none" normalizeH="0" baseline="0" dirty="0" smtClean="0">
                <a:ln>
                  <a:noFill/>
                </a:ln>
                <a:solidFill>
                  <a:schemeClr val="tx1"/>
                </a:solidFill>
                <a:effectLst/>
                <a:latin typeface="Arial" panose="020B0604020202020204" pitchFamily="34" charset="0"/>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11235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21524"/>
            <a:ext cx="9601196" cy="717880"/>
          </a:xfrm>
        </p:spPr>
        <p:txBody>
          <a:bodyPr>
            <a:normAutofit fontScale="90000"/>
          </a:bodyPr>
          <a:lstStyle/>
          <a:p>
            <a:r>
              <a:rPr lang="en-US" b="1" dirty="0"/>
              <a:t>Bit rate </a:t>
            </a:r>
          </a:p>
        </p:txBody>
      </p:sp>
      <p:sp>
        <p:nvSpPr>
          <p:cNvPr id="3" name="Content Placeholder 2"/>
          <p:cNvSpPr>
            <a:spLocks noGrp="1"/>
          </p:cNvSpPr>
          <p:nvPr>
            <p:ph idx="1"/>
          </p:nvPr>
        </p:nvSpPr>
        <p:spPr>
          <a:xfrm>
            <a:off x="1295402" y="1745563"/>
            <a:ext cx="9601196" cy="3318936"/>
          </a:xfrm>
        </p:spPr>
        <p:txBody>
          <a:bodyPr>
            <a:normAutofit fontScale="92500" lnSpcReduction="10000"/>
          </a:bodyPr>
          <a:lstStyle/>
          <a:p>
            <a:r>
              <a:rPr lang="en-US" b="1" dirty="0"/>
              <a:t>Bit rate </a:t>
            </a:r>
            <a:r>
              <a:rPr lang="en-US" dirty="0" smtClean="0"/>
              <a:t>is</a:t>
            </a:r>
            <a:r>
              <a:rPr lang="en-US" dirty="0"/>
              <a:t> the quantity of digital data transmitted or processed per unit of time, usually measured in bits per second (bps), kilobits per second (kbps), or megabits per second (Mbps</a:t>
            </a:r>
            <a:r>
              <a:rPr lang="en-US" dirty="0" smtClean="0"/>
              <a:t>)</a:t>
            </a:r>
          </a:p>
          <a:p>
            <a:pPr algn="just"/>
            <a:r>
              <a:rPr lang="en-US" dirty="0" smtClean="0"/>
              <a:t>It </a:t>
            </a:r>
            <a:r>
              <a:rPr lang="en-US" dirty="0"/>
              <a:t>determines the amount of information in a file, with higher bit rates producing higher quality but larger file sizes and greater bandwidth requirements, while lower bit rates result in smaller files with reduced quality. Choosing the appropriate bit rate is a crucial balance between quality and file size for multimedia content like video and audio.  </a:t>
            </a:r>
            <a:endParaRPr lang="en-US" dirty="0" smtClean="0"/>
          </a:p>
          <a:p>
            <a:pPr algn="just"/>
            <a:r>
              <a:rPr lang="en-US" dirty="0"/>
              <a:t>bit rate= </a:t>
            </a:r>
            <a:r>
              <a:rPr lang="en-US" dirty="0" smtClean="0"/>
              <a:t>sample </a:t>
            </a:r>
            <a:r>
              <a:rPr lang="en-US" dirty="0"/>
              <a:t>rate x bit depth x number of channels</a:t>
            </a:r>
          </a:p>
        </p:txBody>
      </p:sp>
    </p:spTree>
    <p:extLst>
      <p:ext uri="{BB962C8B-B14F-4D97-AF65-F5344CB8AC3E}">
        <p14:creationId xmlns:p14="http://schemas.microsoft.com/office/powerpoint/2010/main" val="1079622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0784" y="15292"/>
            <a:ext cx="3993054" cy="6071183"/>
          </a:xfrm>
          <a:prstGeom prst="rect">
            <a:avLst/>
          </a:prstGeom>
        </p:spPr>
      </p:pic>
    </p:spTree>
    <p:extLst>
      <p:ext uri="{BB962C8B-B14F-4D97-AF65-F5344CB8AC3E}">
        <p14:creationId xmlns:p14="http://schemas.microsoft.com/office/powerpoint/2010/main" val="30148176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DEPTH</a:t>
            </a:r>
            <a:endParaRPr lang="en-US" dirty="0"/>
          </a:p>
        </p:txBody>
      </p:sp>
      <p:sp>
        <p:nvSpPr>
          <p:cNvPr id="3" name="Content Placeholder 2"/>
          <p:cNvSpPr>
            <a:spLocks noGrp="1"/>
          </p:cNvSpPr>
          <p:nvPr>
            <p:ph idx="1"/>
          </p:nvPr>
        </p:nvSpPr>
        <p:spPr/>
        <p:txBody>
          <a:bodyPr/>
          <a:lstStyle/>
          <a:p>
            <a:r>
              <a:rPr lang="en-US" dirty="0"/>
              <a:t>Bit depth is a digital media term for the number of bits used to represent the color of a single pixel in an image or the amplitude of each sample in an audio recording, directly impacting the number of possible colors or sound levels that can be expressed. A higher bit depth allows for greater color precision and a broader range of colors in an image (e.g., 24-bit color) or a more accurate, nuanced representation of sound in audio. </a:t>
            </a:r>
          </a:p>
        </p:txBody>
      </p:sp>
    </p:spTree>
    <p:extLst>
      <p:ext uri="{BB962C8B-B14F-4D97-AF65-F5344CB8AC3E}">
        <p14:creationId xmlns:p14="http://schemas.microsoft.com/office/powerpoint/2010/main" val="34267635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Sample Rate</a:t>
            </a:r>
            <a:endParaRPr lang="en-US" dirty="0"/>
          </a:p>
        </p:txBody>
      </p:sp>
      <p:sp>
        <p:nvSpPr>
          <p:cNvPr id="3" name="Content Placeholder 2"/>
          <p:cNvSpPr>
            <a:spLocks noGrp="1"/>
          </p:cNvSpPr>
          <p:nvPr>
            <p:ph idx="1"/>
          </p:nvPr>
        </p:nvSpPr>
        <p:spPr/>
        <p:txBody>
          <a:bodyPr/>
          <a:lstStyle/>
          <a:p>
            <a:pPr algn="just"/>
            <a:r>
              <a:rPr lang="en-US" dirty="0"/>
              <a:t>A sample rate is the frequency at which a continuous analog signal, like sound, is measured and converted into a digital format, expressed in Hertz (Hz) or samples per second. A higher sample rate captures more data points per second, resulting in a more accurate and detailed digital representation of the original analog signal, which is crucial for high-fidelity audio and video. For instance, 44.1 kHz is standard for CDs and captures a wide range of human hearing, while 48 kHz is common in video production.</a:t>
            </a:r>
          </a:p>
        </p:txBody>
      </p:sp>
    </p:spTree>
    <p:extLst>
      <p:ext uri="{BB962C8B-B14F-4D97-AF65-F5344CB8AC3E}">
        <p14:creationId xmlns:p14="http://schemas.microsoft.com/office/powerpoint/2010/main" val="9161232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992453" y="695183"/>
            <a:ext cx="4932606" cy="5861739"/>
          </a:xfrm>
          <a:prstGeom prst="rect">
            <a:avLst/>
          </a:prstGeom>
        </p:spPr>
      </p:pic>
    </p:spTree>
    <p:extLst>
      <p:ext uri="{BB962C8B-B14F-4D97-AF65-F5344CB8AC3E}">
        <p14:creationId xmlns:p14="http://schemas.microsoft.com/office/powerpoint/2010/main" val="40794905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1218" y="605307"/>
            <a:ext cx="11372044" cy="5924282"/>
          </a:xfrm>
        </p:spPr>
        <p:txBody>
          <a:bodyPr>
            <a:normAutofit fontScale="92500" lnSpcReduction="20000"/>
          </a:bodyPr>
          <a:lstStyle/>
          <a:p>
            <a:pPr marL="457200" lvl="0" indent="-457200">
              <a:buFont typeface="+mj-lt"/>
              <a:buAutoNum type="arabicPeriod"/>
            </a:pPr>
            <a:r>
              <a:rPr lang="en-US" dirty="0"/>
              <a:t>A sound sample has a sample rate of </a:t>
            </a:r>
            <a:r>
              <a:rPr lang="en-US" b="1" dirty="0"/>
              <a:t>44,100 Hz</a:t>
            </a:r>
            <a:r>
              <a:rPr lang="en-US" dirty="0"/>
              <a:t> and a sample resolution of </a:t>
            </a:r>
            <a:r>
              <a:rPr lang="en-US" b="1" dirty="0"/>
              <a:t>16 bits</a:t>
            </a:r>
            <a:r>
              <a:rPr lang="en-US" dirty="0"/>
              <a:t>. Calculate the storage needed for </a:t>
            </a:r>
            <a:r>
              <a:rPr lang="en-US" b="1" dirty="0"/>
              <a:t>10 seconds</a:t>
            </a:r>
            <a:r>
              <a:rPr lang="en-US" dirty="0"/>
              <a:t> of </a:t>
            </a:r>
            <a:r>
              <a:rPr lang="en-US" b="1" dirty="0"/>
              <a:t>mono</a:t>
            </a:r>
            <a:r>
              <a:rPr lang="en-US" dirty="0"/>
              <a:t> sound.</a:t>
            </a:r>
          </a:p>
          <a:p>
            <a:pPr marL="457200" lvl="0" indent="-457200">
              <a:buFont typeface="+mj-lt"/>
              <a:buAutoNum type="arabicPeriod"/>
            </a:pPr>
            <a:r>
              <a:rPr lang="en-US" dirty="0"/>
              <a:t>The same sound in Q1 is now stored in </a:t>
            </a:r>
            <a:r>
              <a:rPr lang="en-US" b="1" dirty="0"/>
              <a:t>stereo</a:t>
            </a:r>
            <a:r>
              <a:rPr lang="en-US" dirty="0"/>
              <a:t>. Calculate the new storage requirement.</a:t>
            </a:r>
          </a:p>
          <a:p>
            <a:pPr marL="457200" lvl="0" indent="-457200">
              <a:buFont typeface="+mj-lt"/>
              <a:buAutoNum type="arabicPeriod"/>
            </a:pPr>
            <a:r>
              <a:rPr lang="en-US" dirty="0"/>
              <a:t>Explain the difference between </a:t>
            </a:r>
            <a:r>
              <a:rPr lang="en-US" b="1" dirty="0"/>
              <a:t>sample rate</a:t>
            </a:r>
            <a:r>
              <a:rPr lang="en-US" dirty="0"/>
              <a:t> and </a:t>
            </a:r>
            <a:r>
              <a:rPr lang="en-US" b="1" dirty="0"/>
              <a:t>sample resolution</a:t>
            </a:r>
            <a:r>
              <a:rPr lang="en-US" dirty="0"/>
              <a:t>.</a:t>
            </a:r>
          </a:p>
          <a:p>
            <a:pPr marL="457200" lvl="0" indent="-457200">
              <a:buFont typeface="+mj-lt"/>
              <a:buAutoNum type="arabicPeriod"/>
            </a:pPr>
            <a:r>
              <a:rPr lang="en-US" dirty="0"/>
              <a:t>State how increasing the sample rate affects:</a:t>
            </a:r>
            <a:br>
              <a:rPr lang="en-US" dirty="0"/>
            </a:br>
            <a:r>
              <a:rPr lang="en-US" dirty="0"/>
              <a:t>(a) the </a:t>
            </a:r>
            <a:r>
              <a:rPr lang="en-US" b="1" dirty="0"/>
              <a:t>quality</a:t>
            </a:r>
            <a:r>
              <a:rPr lang="en-US" dirty="0"/>
              <a:t> of the sound,</a:t>
            </a:r>
            <a:br>
              <a:rPr lang="en-US" dirty="0"/>
            </a:br>
            <a:r>
              <a:rPr lang="en-US" dirty="0"/>
              <a:t>(b) the </a:t>
            </a:r>
            <a:r>
              <a:rPr lang="en-US" b="1" dirty="0"/>
              <a:t>file size</a:t>
            </a:r>
            <a:r>
              <a:rPr lang="en-US" dirty="0"/>
              <a:t>.</a:t>
            </a:r>
          </a:p>
          <a:p>
            <a:pPr marL="457200" lvl="0" indent="-457200">
              <a:buFont typeface="+mj-lt"/>
              <a:buAutoNum type="arabicPeriod"/>
            </a:pPr>
            <a:r>
              <a:rPr lang="en-US" dirty="0"/>
              <a:t>A sound file has a file size of </a:t>
            </a:r>
            <a:r>
              <a:rPr lang="en-US" b="1" dirty="0"/>
              <a:t>8 MB</a:t>
            </a:r>
            <a:r>
              <a:rPr lang="en-US" dirty="0"/>
              <a:t>. It is sampled at </a:t>
            </a:r>
            <a:r>
              <a:rPr lang="en-US" b="1" dirty="0"/>
              <a:t>22,050 Hz</a:t>
            </a:r>
            <a:r>
              <a:rPr lang="en-US" dirty="0"/>
              <a:t> with a resolution of </a:t>
            </a:r>
            <a:r>
              <a:rPr lang="en-US" b="1" dirty="0"/>
              <a:t>8 bits</a:t>
            </a:r>
            <a:r>
              <a:rPr lang="en-US" dirty="0"/>
              <a:t> in </a:t>
            </a:r>
            <a:r>
              <a:rPr lang="en-US" b="1" dirty="0"/>
              <a:t>mono</a:t>
            </a:r>
            <a:r>
              <a:rPr lang="en-US" dirty="0"/>
              <a:t>. Calculate the approximate </a:t>
            </a:r>
            <a:r>
              <a:rPr lang="en-US" b="1" dirty="0"/>
              <a:t>duration</a:t>
            </a:r>
            <a:r>
              <a:rPr lang="en-US" dirty="0"/>
              <a:t> of the recording.</a:t>
            </a:r>
          </a:p>
          <a:p>
            <a:pPr marL="457200" lvl="0" indent="-457200">
              <a:buFont typeface="+mj-lt"/>
              <a:buAutoNum type="arabicPeriod"/>
            </a:pPr>
            <a:r>
              <a:rPr lang="en-US" dirty="0"/>
              <a:t>Describe how </a:t>
            </a:r>
            <a:r>
              <a:rPr lang="en-US" b="1" dirty="0"/>
              <a:t>analog sound</a:t>
            </a:r>
            <a:r>
              <a:rPr lang="en-US" dirty="0"/>
              <a:t> is converted into </a:t>
            </a:r>
            <a:r>
              <a:rPr lang="en-US" b="1" dirty="0"/>
              <a:t>digital form</a:t>
            </a:r>
            <a:r>
              <a:rPr lang="en-US" dirty="0"/>
              <a:t> before being stored in a computer system.</a:t>
            </a:r>
          </a:p>
          <a:p>
            <a:pPr marL="457200" lvl="0" indent="-457200">
              <a:buFont typeface="+mj-lt"/>
              <a:buAutoNum type="arabicPeriod"/>
            </a:pPr>
            <a:r>
              <a:rPr lang="en-US" dirty="0"/>
              <a:t>A song is recorded using a </a:t>
            </a:r>
            <a:r>
              <a:rPr lang="en-US" b="1" dirty="0"/>
              <a:t>24-bit resolution</a:t>
            </a:r>
            <a:r>
              <a:rPr lang="en-US" dirty="0"/>
              <a:t> and a sample rate of </a:t>
            </a:r>
            <a:r>
              <a:rPr lang="en-US" b="1" dirty="0"/>
              <a:t>96,000 Hz</a:t>
            </a:r>
            <a:r>
              <a:rPr lang="en-US" dirty="0"/>
              <a:t> in stereo. Explain why this produces </a:t>
            </a:r>
            <a:r>
              <a:rPr lang="en-US" b="1" dirty="0"/>
              <a:t>very large files</a:t>
            </a:r>
            <a:r>
              <a:rPr lang="en-US" dirty="0"/>
              <a:t> compared to CD-quality sound.</a:t>
            </a:r>
          </a:p>
          <a:p>
            <a:pPr marL="457200" lvl="0" indent="-457200">
              <a:buFont typeface="+mj-lt"/>
              <a:buAutoNum type="arabicPeriod"/>
            </a:pPr>
            <a:r>
              <a:rPr lang="en-US" dirty="0"/>
              <a:t>Give two advantages and two disadvantages of using </a:t>
            </a:r>
            <a:r>
              <a:rPr lang="en-US" b="1" dirty="0" err="1"/>
              <a:t>lossy</a:t>
            </a:r>
            <a:r>
              <a:rPr lang="en-US" b="1" dirty="0"/>
              <a:t> compression</a:t>
            </a:r>
            <a:r>
              <a:rPr lang="en-US" dirty="0"/>
              <a:t> for storing sound.</a:t>
            </a:r>
          </a:p>
          <a:p>
            <a:pPr marL="457200" lvl="0" indent="-457200">
              <a:buFont typeface="+mj-lt"/>
              <a:buAutoNum type="arabicPeriod"/>
            </a:pPr>
            <a:r>
              <a:rPr lang="en-US" dirty="0"/>
              <a:t>Explain the difference between </a:t>
            </a:r>
            <a:r>
              <a:rPr lang="en-US" b="1" dirty="0"/>
              <a:t>uncompressed</a:t>
            </a:r>
            <a:r>
              <a:rPr lang="en-US" dirty="0"/>
              <a:t> formats (e.g. WAV) and </a:t>
            </a:r>
            <a:r>
              <a:rPr lang="en-US" b="1" dirty="0"/>
              <a:t>compressed</a:t>
            </a:r>
            <a:r>
              <a:rPr lang="en-US" dirty="0"/>
              <a:t> formats (e.g. MP3) in terms of storage and quality.</a:t>
            </a:r>
          </a:p>
          <a:p>
            <a:endParaRPr lang="en-US" dirty="0"/>
          </a:p>
        </p:txBody>
      </p:sp>
    </p:spTree>
    <p:extLst>
      <p:ext uri="{BB962C8B-B14F-4D97-AF65-F5344CB8AC3E}">
        <p14:creationId xmlns:p14="http://schemas.microsoft.com/office/powerpoint/2010/main" val="28237847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8795" y="756458"/>
            <a:ext cx="5897961" cy="5201224"/>
          </a:xfrm>
          <a:prstGeom prst="rect">
            <a:avLst/>
          </a:prstGeom>
        </p:spPr>
      </p:pic>
      <p:pic>
        <p:nvPicPr>
          <p:cNvPr id="5" name="Picture 4"/>
          <p:cNvPicPr>
            <a:picLocks noChangeAspect="1"/>
          </p:cNvPicPr>
          <p:nvPr/>
        </p:nvPicPr>
        <p:blipFill>
          <a:blip r:embed="rId3"/>
          <a:stretch>
            <a:fillRect/>
          </a:stretch>
        </p:blipFill>
        <p:spPr>
          <a:xfrm>
            <a:off x="6876756" y="641979"/>
            <a:ext cx="4894534" cy="5763781"/>
          </a:xfrm>
          <a:prstGeom prst="rect">
            <a:avLst/>
          </a:prstGeom>
        </p:spPr>
      </p:pic>
    </p:spTree>
    <p:extLst>
      <p:ext uri="{BB962C8B-B14F-4D97-AF65-F5344CB8AC3E}">
        <p14:creationId xmlns:p14="http://schemas.microsoft.com/office/powerpoint/2010/main" val="30441407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2732" y="839302"/>
            <a:ext cx="10240675" cy="4981949"/>
          </a:xfrm>
          <a:prstGeom prst="rect">
            <a:avLst/>
          </a:prstGeom>
        </p:spPr>
      </p:pic>
    </p:spTree>
    <p:extLst>
      <p:ext uri="{BB962C8B-B14F-4D97-AF65-F5344CB8AC3E}">
        <p14:creationId xmlns:p14="http://schemas.microsoft.com/office/powerpoint/2010/main" val="9661270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34403"/>
            <a:ext cx="9601196" cy="524696"/>
          </a:xfrm>
        </p:spPr>
        <p:txBody>
          <a:bodyPr>
            <a:normAutofit fontScale="90000"/>
          </a:bodyPr>
          <a:lstStyle/>
          <a:p>
            <a:r>
              <a:rPr lang="en-US" b="1" dirty="0"/>
              <a:t>Encryption</a:t>
            </a:r>
          </a:p>
        </p:txBody>
      </p:sp>
      <p:sp>
        <p:nvSpPr>
          <p:cNvPr id="3" name="Content Placeholder 2"/>
          <p:cNvSpPr>
            <a:spLocks noGrp="1"/>
          </p:cNvSpPr>
          <p:nvPr>
            <p:ph idx="1"/>
          </p:nvPr>
        </p:nvSpPr>
        <p:spPr>
          <a:xfrm>
            <a:off x="914400" y="1462228"/>
            <a:ext cx="9982197" cy="4178718"/>
          </a:xfrm>
        </p:spPr>
        <p:txBody>
          <a:bodyPr>
            <a:noAutofit/>
          </a:bodyPr>
          <a:lstStyle/>
          <a:p>
            <a:pPr algn="just"/>
            <a:r>
              <a:rPr lang="en-US" sz="2000" b="1" dirty="0"/>
              <a:t>Encryption One specific type of encoding is encryption. This is when data is scrambled so that it cannot be understood. The purpose of </a:t>
            </a:r>
            <a:r>
              <a:rPr lang="en-US" sz="2000" b="1" dirty="0" smtClean="0"/>
              <a:t>encryption </a:t>
            </a:r>
            <a:r>
              <a:rPr lang="en-US" sz="2000" b="1" dirty="0"/>
              <a:t>is to make the data difficult or impossible to read if it is accessed by an </a:t>
            </a:r>
            <a:r>
              <a:rPr lang="en-US" sz="2000" b="1" dirty="0" smtClean="0"/>
              <a:t>unauthorized </a:t>
            </a:r>
            <a:r>
              <a:rPr lang="en-US" sz="2000" b="1" dirty="0"/>
              <a:t>user. Data can be encrypted when it is stored on disks or other storage media, or it can be encrypted when it is sent across a network such as a local area network or the internet. Accessing encrypted data legitimately is known as decryption . </a:t>
            </a:r>
            <a:endParaRPr lang="en-US" sz="2000" b="1" dirty="0" smtClean="0"/>
          </a:p>
          <a:p>
            <a:pPr marL="0" indent="0" algn="ctr">
              <a:buNone/>
            </a:pPr>
            <a:r>
              <a:rPr lang="en-US" sz="2000" b="1" dirty="0" smtClean="0"/>
              <a:t>CAESAR CIPHER</a:t>
            </a:r>
          </a:p>
          <a:p>
            <a:pPr algn="just"/>
            <a:r>
              <a:rPr lang="en-US" sz="2000" b="1" dirty="0" smtClean="0"/>
              <a:t>Caesar </a:t>
            </a:r>
            <a:r>
              <a:rPr lang="en-US" sz="2000" b="1" dirty="0"/>
              <a:t>cipher A cipher is a secret way of writing. In other words it is a code. Ciphers are used to convert a message into an encrypted message. It is a special type of algorithm which defines the set of rules to follow to encrypt a message. Roman Emperor Julius Caesar created the Caesar </a:t>
            </a:r>
            <a:r>
              <a:rPr lang="en-US" sz="2000" b="1" dirty="0" smtClean="0"/>
              <a:t>cipher </a:t>
            </a:r>
            <a:r>
              <a:rPr lang="en-US" sz="2000" b="1" dirty="0"/>
              <a:t>so that he could communicate in secret with his generals. The Caesar cipher is sometimes known as a shift cipher because it selects replacement letters by shifting </a:t>
            </a:r>
            <a:r>
              <a:rPr lang="en-US" sz="2000" b="1" dirty="0" smtClean="0"/>
              <a:t>along </a:t>
            </a:r>
            <a:r>
              <a:rPr lang="en-US" sz="2000" b="1" dirty="0"/>
              <a:t>the alphabet .</a:t>
            </a:r>
          </a:p>
        </p:txBody>
      </p:sp>
    </p:spTree>
    <p:extLst>
      <p:ext uri="{BB962C8B-B14F-4D97-AF65-F5344CB8AC3E}">
        <p14:creationId xmlns:p14="http://schemas.microsoft.com/office/powerpoint/2010/main" val="40305211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46986" y="987363"/>
            <a:ext cx="7753082" cy="4977830"/>
          </a:xfrm>
          <a:prstGeom prst="rect">
            <a:avLst/>
          </a:prstGeom>
        </p:spPr>
      </p:pic>
    </p:spTree>
    <p:extLst>
      <p:ext uri="{BB962C8B-B14F-4D97-AF65-F5344CB8AC3E}">
        <p14:creationId xmlns:p14="http://schemas.microsoft.com/office/powerpoint/2010/main" val="1780728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9452" y="529808"/>
            <a:ext cx="4104672" cy="5703762"/>
          </a:xfrm>
          <a:prstGeom prst="rect">
            <a:avLst/>
          </a:prstGeom>
        </p:spPr>
      </p:pic>
      <p:pic>
        <p:nvPicPr>
          <p:cNvPr id="5" name="Picture 4"/>
          <p:cNvPicPr>
            <a:picLocks noChangeAspect="1"/>
          </p:cNvPicPr>
          <p:nvPr/>
        </p:nvPicPr>
        <p:blipFill>
          <a:blip r:embed="rId3"/>
          <a:stretch>
            <a:fillRect/>
          </a:stretch>
        </p:blipFill>
        <p:spPr>
          <a:xfrm>
            <a:off x="4984124" y="835272"/>
            <a:ext cx="6595964" cy="3182937"/>
          </a:xfrm>
          <a:prstGeom prst="rect">
            <a:avLst/>
          </a:prstGeom>
        </p:spPr>
      </p:pic>
    </p:spTree>
    <p:extLst>
      <p:ext uri="{BB962C8B-B14F-4D97-AF65-F5344CB8AC3E}">
        <p14:creationId xmlns:p14="http://schemas.microsoft.com/office/powerpoint/2010/main" val="1608225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92440" y="957524"/>
            <a:ext cx="6945381" cy="4878524"/>
          </a:xfrm>
          <a:prstGeom prst="rect">
            <a:avLst/>
          </a:prstGeom>
        </p:spPr>
      </p:pic>
    </p:spTree>
    <p:extLst>
      <p:ext uri="{BB962C8B-B14F-4D97-AF65-F5344CB8AC3E}">
        <p14:creationId xmlns:p14="http://schemas.microsoft.com/office/powerpoint/2010/main" val="313493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71234" y="110315"/>
            <a:ext cx="4701191" cy="6717691"/>
          </a:xfrm>
          <a:prstGeom prst="rect">
            <a:avLst/>
          </a:prstGeom>
        </p:spPr>
      </p:pic>
    </p:spTree>
    <p:extLst>
      <p:ext uri="{BB962C8B-B14F-4D97-AF65-F5344CB8AC3E}">
        <p14:creationId xmlns:p14="http://schemas.microsoft.com/office/powerpoint/2010/main" val="12317100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5248" y="763191"/>
            <a:ext cx="9601196" cy="653485"/>
          </a:xfrm>
        </p:spPr>
        <p:txBody>
          <a:bodyPr>
            <a:normAutofit fontScale="90000"/>
          </a:bodyPr>
          <a:lstStyle/>
          <a:p>
            <a:r>
              <a:rPr lang="en-US" b="1" dirty="0" smtClean="0">
                <a:solidFill>
                  <a:srgbClr val="FF0000"/>
                </a:solidFill>
              </a:rPr>
              <a:t>Symmetric</a:t>
            </a:r>
            <a:r>
              <a:rPr lang="en-US" dirty="0" smtClean="0">
                <a:solidFill>
                  <a:srgbClr val="FF0000"/>
                </a:solidFill>
              </a:rPr>
              <a:t> </a:t>
            </a:r>
            <a:r>
              <a:rPr lang="en-US" b="1" dirty="0" smtClean="0">
                <a:solidFill>
                  <a:srgbClr val="FF0000"/>
                </a:solidFill>
              </a:rPr>
              <a:t>Encryption</a:t>
            </a:r>
            <a:endParaRPr lang="en-US" b="1" dirty="0">
              <a:solidFill>
                <a:srgbClr val="FF0000"/>
              </a:solidFill>
            </a:endParaRPr>
          </a:p>
        </p:txBody>
      </p:sp>
      <p:sp>
        <p:nvSpPr>
          <p:cNvPr id="3" name="Content Placeholder 2"/>
          <p:cNvSpPr>
            <a:spLocks noGrp="1"/>
          </p:cNvSpPr>
          <p:nvPr>
            <p:ph idx="1"/>
          </p:nvPr>
        </p:nvSpPr>
        <p:spPr>
          <a:xfrm>
            <a:off x="1205248" y="1603896"/>
            <a:ext cx="10321343" cy="1950673"/>
          </a:xfrm>
        </p:spPr>
        <p:txBody>
          <a:bodyPr/>
          <a:lstStyle/>
          <a:p>
            <a:pPr algn="just"/>
            <a:r>
              <a:rPr lang="en-US" b="1" dirty="0"/>
              <a:t>Symmetric encryption This is the oldest method of </a:t>
            </a:r>
            <a:r>
              <a:rPr lang="en-US" b="1" dirty="0" smtClean="0"/>
              <a:t>encryption</a:t>
            </a:r>
            <a:r>
              <a:rPr lang="en-US" b="1" dirty="0"/>
              <a:t>. It requires both the sender and recipient to possess the secret </a:t>
            </a:r>
            <a:r>
              <a:rPr lang="en-US" b="1" dirty="0" smtClean="0"/>
              <a:t>encryption </a:t>
            </a:r>
            <a:r>
              <a:rPr lang="en-US" b="1" dirty="0"/>
              <a:t>and decryption key. With </a:t>
            </a:r>
            <a:r>
              <a:rPr lang="en-US" b="1" dirty="0" smtClean="0"/>
              <a:t>symmetric </a:t>
            </a:r>
            <a:r>
              <a:rPr lang="en-US" b="1" dirty="0"/>
              <a:t>encryption, the secret key needs to be sent to the recipient. This </a:t>
            </a:r>
            <a:r>
              <a:rPr lang="en-US" b="1" dirty="0" smtClean="0"/>
              <a:t>could </a:t>
            </a:r>
            <a:r>
              <a:rPr lang="en-US" b="1" dirty="0"/>
              <a:t>be done at a separate time, but it still has to be </a:t>
            </a:r>
            <a:r>
              <a:rPr lang="en-US" b="1" dirty="0" smtClean="0"/>
              <a:t>transmitted </a:t>
            </a:r>
            <a:r>
              <a:rPr lang="en-US" b="1" dirty="0"/>
              <a:t>whether by post or over the internet and it could be </a:t>
            </a:r>
            <a:r>
              <a:rPr lang="en-US" b="1" dirty="0" smtClean="0"/>
              <a:t>intercepted.</a:t>
            </a:r>
            <a:endParaRPr lang="en-US" b="1" dirty="0"/>
          </a:p>
        </p:txBody>
      </p:sp>
      <p:pic>
        <p:nvPicPr>
          <p:cNvPr id="4" name="Picture 3"/>
          <p:cNvPicPr>
            <a:picLocks noChangeAspect="1"/>
          </p:cNvPicPr>
          <p:nvPr/>
        </p:nvPicPr>
        <p:blipFill>
          <a:blip r:embed="rId2"/>
          <a:stretch>
            <a:fillRect/>
          </a:stretch>
        </p:blipFill>
        <p:spPr>
          <a:xfrm>
            <a:off x="1892122" y="3554569"/>
            <a:ext cx="7652120" cy="2575775"/>
          </a:xfrm>
          <a:prstGeom prst="rect">
            <a:avLst/>
          </a:prstGeom>
        </p:spPr>
      </p:pic>
    </p:spTree>
    <p:extLst>
      <p:ext uri="{BB962C8B-B14F-4D97-AF65-F5344CB8AC3E}">
        <p14:creationId xmlns:p14="http://schemas.microsoft.com/office/powerpoint/2010/main" val="2627759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99133" y="678821"/>
            <a:ext cx="7488810" cy="5422322"/>
          </a:xfrm>
          <a:prstGeom prst="rect">
            <a:avLst/>
          </a:prstGeom>
        </p:spPr>
      </p:pic>
    </p:spTree>
    <p:extLst>
      <p:ext uri="{BB962C8B-B14F-4D97-AF65-F5344CB8AC3E}">
        <p14:creationId xmlns:p14="http://schemas.microsoft.com/office/powerpoint/2010/main" val="31565190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62996" y="277469"/>
            <a:ext cx="7386311" cy="6178934"/>
          </a:xfrm>
          <a:prstGeom prst="rect">
            <a:avLst/>
          </a:prstGeom>
        </p:spPr>
      </p:pic>
    </p:spTree>
    <p:extLst>
      <p:ext uri="{BB962C8B-B14F-4D97-AF65-F5344CB8AC3E}">
        <p14:creationId xmlns:p14="http://schemas.microsoft.com/office/powerpoint/2010/main" val="36204060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64666" y="206061"/>
            <a:ext cx="6127819" cy="6381283"/>
          </a:xfrm>
          <a:prstGeom prst="rect">
            <a:avLst/>
          </a:prstGeom>
        </p:spPr>
      </p:pic>
    </p:spTree>
    <p:extLst>
      <p:ext uri="{BB962C8B-B14F-4D97-AF65-F5344CB8AC3E}">
        <p14:creationId xmlns:p14="http://schemas.microsoft.com/office/powerpoint/2010/main" val="20529743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Checking the accuracy of data</a:t>
            </a:r>
          </a:p>
        </p:txBody>
      </p:sp>
      <p:pic>
        <p:nvPicPr>
          <p:cNvPr id="4" name="Content Placeholder 3"/>
          <p:cNvPicPr>
            <a:picLocks noGrp="1" noChangeAspect="1"/>
          </p:cNvPicPr>
          <p:nvPr>
            <p:ph idx="1"/>
          </p:nvPr>
        </p:nvPicPr>
        <p:blipFill>
          <a:blip r:embed="rId2"/>
          <a:stretch>
            <a:fillRect/>
          </a:stretch>
        </p:blipFill>
        <p:spPr>
          <a:xfrm>
            <a:off x="1810050" y="2176529"/>
            <a:ext cx="9213337" cy="3702967"/>
          </a:xfrm>
          <a:prstGeom prst="rect">
            <a:avLst/>
          </a:prstGeom>
        </p:spPr>
      </p:pic>
    </p:spTree>
    <p:extLst>
      <p:ext uri="{BB962C8B-B14F-4D97-AF65-F5344CB8AC3E}">
        <p14:creationId xmlns:p14="http://schemas.microsoft.com/office/powerpoint/2010/main" val="1015755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692122"/>
          </a:xfrm>
        </p:spPr>
        <p:txBody>
          <a:bodyPr>
            <a:normAutofit fontScale="90000"/>
          </a:bodyPr>
          <a:lstStyle/>
          <a:p>
            <a:r>
              <a:rPr lang="en-US" b="1" dirty="0">
                <a:solidFill>
                  <a:srgbClr val="FF0000"/>
                </a:solidFill>
              </a:rPr>
              <a:t>Validation </a:t>
            </a:r>
          </a:p>
        </p:txBody>
      </p:sp>
      <p:sp>
        <p:nvSpPr>
          <p:cNvPr id="3" name="Content Placeholder 2"/>
          <p:cNvSpPr>
            <a:spLocks noGrp="1"/>
          </p:cNvSpPr>
          <p:nvPr>
            <p:ph idx="1"/>
          </p:nvPr>
        </p:nvSpPr>
        <p:spPr>
          <a:xfrm>
            <a:off x="824248" y="1880315"/>
            <a:ext cx="10650828" cy="3995553"/>
          </a:xfrm>
        </p:spPr>
        <p:txBody>
          <a:bodyPr>
            <a:normAutofit/>
          </a:bodyPr>
          <a:lstStyle/>
          <a:p>
            <a:pPr marL="0" indent="0" algn="just">
              <a:buNone/>
            </a:pPr>
            <a:r>
              <a:rPr lang="en-US" sz="2800" b="1" dirty="0" smtClean="0"/>
              <a:t>Validation </a:t>
            </a:r>
            <a:r>
              <a:rPr lang="en-US" sz="2800" dirty="0"/>
              <a:t>takes place when data is input into a computer system. The </a:t>
            </a:r>
            <a:r>
              <a:rPr lang="en-US" sz="2800" dirty="0" smtClean="0"/>
              <a:t>purpose </a:t>
            </a:r>
            <a:r>
              <a:rPr lang="en-US" sz="2800" dirty="0"/>
              <a:t>is to ensure the data is sensible and conforms to defined rules. A railway season ticket will have an expiry date. The season ticket is valid until it expires. Once it expires it is </a:t>
            </a:r>
            <a:r>
              <a:rPr lang="en-US" sz="2800" dirty="0" smtClean="0"/>
              <a:t>invalid</a:t>
            </a:r>
            <a:r>
              <a:rPr lang="en-US" sz="2800" dirty="0"/>
              <a:t>. The rule here is that the date the season ticket is used must be before its expiry date. When data is validated, if it conforms to the rules </a:t>
            </a:r>
            <a:r>
              <a:rPr lang="en-US" sz="2800" dirty="0" smtClean="0"/>
              <a:t>then </a:t>
            </a:r>
            <a:r>
              <a:rPr lang="en-US" sz="2800" dirty="0"/>
              <a:t>it will be accepted. If it does not conform to the </a:t>
            </a:r>
            <a:r>
              <a:rPr lang="en-US" sz="2800" dirty="0" smtClean="0"/>
              <a:t>rules</a:t>
            </a:r>
            <a:r>
              <a:rPr lang="en-US" sz="2800" dirty="0"/>
              <a:t>, then it </a:t>
            </a:r>
            <a:r>
              <a:rPr lang="en-US" sz="2800" dirty="0" smtClean="0"/>
              <a:t>will </a:t>
            </a:r>
            <a:r>
              <a:rPr lang="en-US" sz="2800" dirty="0"/>
              <a:t>be rejected and an error message will be presented. </a:t>
            </a:r>
            <a:r>
              <a:rPr lang="en-US" sz="2800" dirty="0" smtClean="0"/>
              <a:t>Validation </a:t>
            </a:r>
            <a:r>
              <a:rPr lang="en-US" sz="2800" dirty="0"/>
              <a:t>does not ensure that data is correct.</a:t>
            </a:r>
          </a:p>
        </p:txBody>
      </p:sp>
    </p:spTree>
    <p:extLst>
      <p:ext uri="{BB962C8B-B14F-4D97-AF65-F5344CB8AC3E}">
        <p14:creationId xmlns:p14="http://schemas.microsoft.com/office/powerpoint/2010/main" val="3711602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5318" y="463363"/>
            <a:ext cx="7173702" cy="5898800"/>
          </a:xfrm>
          <a:prstGeom prst="rect">
            <a:avLst/>
          </a:prstGeom>
        </p:spPr>
      </p:pic>
    </p:spTree>
    <p:extLst>
      <p:ext uri="{BB962C8B-B14F-4D97-AF65-F5344CB8AC3E}">
        <p14:creationId xmlns:p14="http://schemas.microsoft.com/office/powerpoint/2010/main" val="2612708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9459" y="636850"/>
            <a:ext cx="5809977" cy="5545889"/>
          </a:xfrm>
          <a:prstGeom prst="rect">
            <a:avLst/>
          </a:prstGeom>
        </p:spPr>
      </p:pic>
      <p:pic>
        <p:nvPicPr>
          <p:cNvPr id="5" name="Picture 4"/>
          <p:cNvPicPr>
            <a:picLocks noChangeAspect="1"/>
          </p:cNvPicPr>
          <p:nvPr/>
        </p:nvPicPr>
        <p:blipFill>
          <a:blip r:embed="rId3"/>
          <a:stretch>
            <a:fillRect/>
          </a:stretch>
        </p:blipFill>
        <p:spPr>
          <a:xfrm>
            <a:off x="6223088" y="736511"/>
            <a:ext cx="5522444" cy="5446228"/>
          </a:xfrm>
          <a:prstGeom prst="rect">
            <a:avLst/>
          </a:prstGeom>
        </p:spPr>
      </p:pic>
    </p:spTree>
    <p:extLst>
      <p:ext uri="{BB962C8B-B14F-4D97-AF65-F5344CB8AC3E}">
        <p14:creationId xmlns:p14="http://schemas.microsoft.com/office/powerpoint/2010/main" val="2389303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9490" y="1152151"/>
            <a:ext cx="5493309" cy="3638790"/>
          </a:xfrm>
          <a:prstGeom prst="rect">
            <a:avLst/>
          </a:prstGeom>
        </p:spPr>
      </p:pic>
      <p:pic>
        <p:nvPicPr>
          <p:cNvPr id="5" name="Picture 4"/>
          <p:cNvPicPr>
            <a:picLocks noChangeAspect="1"/>
          </p:cNvPicPr>
          <p:nvPr/>
        </p:nvPicPr>
        <p:blipFill>
          <a:blip r:embed="rId3"/>
          <a:stretch>
            <a:fillRect/>
          </a:stretch>
        </p:blipFill>
        <p:spPr>
          <a:xfrm>
            <a:off x="6442800" y="545335"/>
            <a:ext cx="5186824" cy="5739556"/>
          </a:xfrm>
          <a:prstGeom prst="rect">
            <a:avLst/>
          </a:prstGeom>
        </p:spPr>
      </p:pic>
    </p:spTree>
    <p:extLst>
      <p:ext uri="{BB962C8B-B14F-4D97-AF65-F5344CB8AC3E}">
        <p14:creationId xmlns:p14="http://schemas.microsoft.com/office/powerpoint/2010/main" val="707921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1051" y="739185"/>
            <a:ext cx="5037467" cy="5558584"/>
          </a:xfrm>
          <a:prstGeom prst="rect">
            <a:avLst/>
          </a:prstGeom>
        </p:spPr>
      </p:pic>
      <p:pic>
        <p:nvPicPr>
          <p:cNvPr id="5" name="Picture 4"/>
          <p:cNvPicPr>
            <a:picLocks noChangeAspect="1"/>
          </p:cNvPicPr>
          <p:nvPr/>
        </p:nvPicPr>
        <p:blipFill>
          <a:blip r:embed="rId3"/>
          <a:stretch>
            <a:fillRect/>
          </a:stretch>
        </p:blipFill>
        <p:spPr>
          <a:xfrm>
            <a:off x="6286106" y="739185"/>
            <a:ext cx="5422190" cy="5700252"/>
          </a:xfrm>
          <a:prstGeom prst="rect">
            <a:avLst/>
          </a:prstGeom>
        </p:spPr>
      </p:pic>
    </p:spTree>
    <p:extLst>
      <p:ext uri="{BB962C8B-B14F-4D97-AF65-F5344CB8AC3E}">
        <p14:creationId xmlns:p14="http://schemas.microsoft.com/office/powerpoint/2010/main" val="151269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19718" y="792921"/>
            <a:ext cx="5370489" cy="5553255"/>
          </a:xfrm>
          <a:prstGeom prst="rect">
            <a:avLst/>
          </a:prstGeom>
        </p:spPr>
      </p:pic>
    </p:spTree>
    <p:extLst>
      <p:ext uri="{BB962C8B-B14F-4D97-AF65-F5344CB8AC3E}">
        <p14:creationId xmlns:p14="http://schemas.microsoft.com/office/powerpoint/2010/main" val="3141115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426" y="358222"/>
            <a:ext cx="5207082" cy="6239200"/>
          </a:xfrm>
          <a:prstGeom prst="rect">
            <a:avLst/>
          </a:prstGeom>
        </p:spPr>
      </p:pic>
      <p:pic>
        <p:nvPicPr>
          <p:cNvPr id="5" name="Picture 4"/>
          <p:cNvPicPr>
            <a:picLocks noChangeAspect="1"/>
          </p:cNvPicPr>
          <p:nvPr/>
        </p:nvPicPr>
        <p:blipFill>
          <a:blip r:embed="rId3"/>
          <a:stretch>
            <a:fillRect/>
          </a:stretch>
        </p:blipFill>
        <p:spPr>
          <a:xfrm>
            <a:off x="5529256" y="336915"/>
            <a:ext cx="6015489" cy="4556444"/>
          </a:xfrm>
          <a:prstGeom prst="rect">
            <a:avLst/>
          </a:prstGeom>
        </p:spPr>
      </p:pic>
      <p:pic>
        <p:nvPicPr>
          <p:cNvPr id="6" name="Picture 5"/>
          <p:cNvPicPr>
            <a:picLocks noChangeAspect="1"/>
          </p:cNvPicPr>
          <p:nvPr/>
        </p:nvPicPr>
        <p:blipFill>
          <a:blip r:embed="rId4"/>
          <a:stretch>
            <a:fillRect/>
          </a:stretch>
        </p:blipFill>
        <p:spPr>
          <a:xfrm>
            <a:off x="5529256" y="4694683"/>
            <a:ext cx="6015489" cy="1577327"/>
          </a:xfrm>
          <a:prstGeom prst="rect">
            <a:avLst/>
          </a:prstGeom>
        </p:spPr>
      </p:pic>
    </p:spTree>
    <p:extLst>
      <p:ext uri="{BB962C8B-B14F-4D97-AF65-F5344CB8AC3E}">
        <p14:creationId xmlns:p14="http://schemas.microsoft.com/office/powerpoint/2010/main" val="357167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601969"/>
          </a:xfrm>
        </p:spPr>
        <p:txBody>
          <a:bodyPr>
            <a:normAutofit fontScale="90000"/>
          </a:bodyPr>
          <a:lstStyle/>
          <a:p>
            <a:r>
              <a:rPr lang="en-US" b="1" dirty="0">
                <a:solidFill>
                  <a:schemeClr val="accent4">
                    <a:lumMod val="75000"/>
                  </a:schemeClr>
                </a:solidFill>
              </a:rPr>
              <a:t>Check digit </a:t>
            </a:r>
          </a:p>
        </p:txBody>
      </p:sp>
      <p:sp>
        <p:nvSpPr>
          <p:cNvPr id="3" name="Content Placeholder 2"/>
          <p:cNvSpPr>
            <a:spLocks noGrp="1"/>
          </p:cNvSpPr>
          <p:nvPr>
            <p:ph idx="1"/>
          </p:nvPr>
        </p:nvSpPr>
        <p:spPr>
          <a:xfrm>
            <a:off x="824248" y="1880316"/>
            <a:ext cx="10072349" cy="4134118"/>
          </a:xfrm>
        </p:spPr>
        <p:txBody>
          <a:bodyPr>
            <a:normAutofit/>
          </a:bodyPr>
          <a:lstStyle/>
          <a:p>
            <a:pPr algn="just"/>
            <a:r>
              <a:rPr lang="en-US" b="1" dirty="0" smtClean="0"/>
              <a:t>A </a:t>
            </a:r>
            <a:r>
              <a:rPr lang="en-US" b="1" dirty="0"/>
              <a:t>check digit is a number (or letter) that is added to the end of an identification number being input. It is a form of redundancy check because the check digit is redundant (not needed for the identification number, but just used for </a:t>
            </a:r>
            <a:r>
              <a:rPr lang="en-US" b="1" dirty="0" smtClean="0"/>
              <a:t>validation</a:t>
            </a:r>
            <a:r>
              <a:rPr lang="en-US" b="1" dirty="0"/>
              <a:t>). When the identification number is first created, an algorithm (a series of calculations) is performed on it to generate a check digit. When the identification number is input , the same algorithm is performed on it. The result of the </a:t>
            </a:r>
            <a:r>
              <a:rPr lang="en-US" b="1" dirty="0" smtClean="0"/>
              <a:t>algorithm </a:t>
            </a:r>
            <a:r>
              <a:rPr lang="en-US" b="1" dirty="0"/>
              <a:t>should match the check digit. If it matches, then the data is valid. If it does not match then the data is invalid .</a:t>
            </a:r>
          </a:p>
        </p:txBody>
      </p:sp>
    </p:spTree>
    <p:extLst>
      <p:ext uri="{BB962C8B-B14F-4D97-AF65-F5344CB8AC3E}">
        <p14:creationId xmlns:p14="http://schemas.microsoft.com/office/powerpoint/2010/main" val="2250291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28045" y="813841"/>
            <a:ext cx="7263683" cy="5929536"/>
          </a:xfrm>
          <a:prstGeom prst="rect">
            <a:avLst/>
          </a:prstGeom>
        </p:spPr>
      </p:pic>
    </p:spTree>
    <p:extLst>
      <p:ext uri="{BB962C8B-B14F-4D97-AF65-F5344CB8AC3E}">
        <p14:creationId xmlns:p14="http://schemas.microsoft.com/office/powerpoint/2010/main" val="235688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37882" y="141667"/>
            <a:ext cx="4687910" cy="6593983"/>
          </a:xfrm>
          <a:prstGeom prst="rect">
            <a:avLst/>
          </a:prstGeom>
        </p:spPr>
      </p:pic>
      <p:pic>
        <p:nvPicPr>
          <p:cNvPr id="8" name="Picture 7"/>
          <p:cNvPicPr>
            <a:picLocks noChangeAspect="1"/>
          </p:cNvPicPr>
          <p:nvPr/>
        </p:nvPicPr>
        <p:blipFill>
          <a:blip r:embed="rId3"/>
          <a:stretch>
            <a:fillRect/>
          </a:stretch>
        </p:blipFill>
        <p:spPr>
          <a:xfrm>
            <a:off x="5125791" y="141667"/>
            <a:ext cx="5705341" cy="5015684"/>
          </a:xfrm>
          <a:prstGeom prst="rect">
            <a:avLst/>
          </a:prstGeom>
        </p:spPr>
      </p:pic>
      <p:pic>
        <p:nvPicPr>
          <p:cNvPr id="9" name="Picture 8"/>
          <p:cNvPicPr>
            <a:picLocks noChangeAspect="1"/>
          </p:cNvPicPr>
          <p:nvPr/>
        </p:nvPicPr>
        <p:blipFill>
          <a:blip r:embed="rId4"/>
          <a:stretch>
            <a:fillRect/>
          </a:stretch>
        </p:blipFill>
        <p:spPr>
          <a:xfrm>
            <a:off x="5125790" y="5025093"/>
            <a:ext cx="5962920" cy="1666471"/>
          </a:xfrm>
          <a:prstGeom prst="rect">
            <a:avLst/>
          </a:prstGeom>
        </p:spPr>
      </p:pic>
    </p:spTree>
    <p:extLst>
      <p:ext uri="{BB962C8B-B14F-4D97-AF65-F5344CB8AC3E}">
        <p14:creationId xmlns:p14="http://schemas.microsoft.com/office/powerpoint/2010/main" val="2771122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9845" y="589554"/>
            <a:ext cx="4928223" cy="5846359"/>
          </a:xfrm>
          <a:prstGeom prst="rect">
            <a:avLst/>
          </a:prstGeom>
        </p:spPr>
      </p:pic>
      <p:pic>
        <p:nvPicPr>
          <p:cNvPr id="5" name="Picture 4"/>
          <p:cNvPicPr>
            <a:picLocks noChangeAspect="1"/>
          </p:cNvPicPr>
          <p:nvPr/>
        </p:nvPicPr>
        <p:blipFill>
          <a:blip r:embed="rId3"/>
          <a:stretch>
            <a:fillRect/>
          </a:stretch>
        </p:blipFill>
        <p:spPr>
          <a:xfrm>
            <a:off x="5628069" y="589554"/>
            <a:ext cx="5975796" cy="1999100"/>
          </a:xfrm>
          <a:prstGeom prst="rect">
            <a:avLst/>
          </a:prstGeom>
        </p:spPr>
      </p:pic>
    </p:spTree>
    <p:extLst>
      <p:ext uri="{BB962C8B-B14F-4D97-AF65-F5344CB8AC3E}">
        <p14:creationId xmlns:p14="http://schemas.microsoft.com/office/powerpoint/2010/main" val="16009909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60162"/>
            <a:ext cx="9601196" cy="408786"/>
          </a:xfrm>
        </p:spPr>
        <p:txBody>
          <a:bodyPr>
            <a:normAutofit fontScale="90000"/>
          </a:bodyPr>
          <a:lstStyle/>
          <a:p>
            <a:r>
              <a:rPr lang="en-US" b="1" dirty="0">
                <a:solidFill>
                  <a:schemeClr val="accent1">
                    <a:lumMod val="75000"/>
                  </a:schemeClr>
                </a:solidFill>
              </a:rPr>
              <a:t>Verification</a:t>
            </a:r>
          </a:p>
        </p:txBody>
      </p:sp>
      <p:sp>
        <p:nvSpPr>
          <p:cNvPr id="3" name="Content Placeholder 2"/>
          <p:cNvSpPr>
            <a:spLocks noGrp="1"/>
          </p:cNvSpPr>
          <p:nvPr>
            <p:ph idx="1"/>
          </p:nvPr>
        </p:nvSpPr>
        <p:spPr>
          <a:xfrm>
            <a:off x="978794" y="1223493"/>
            <a:ext cx="9917803" cy="4932607"/>
          </a:xfrm>
        </p:spPr>
        <p:txBody>
          <a:bodyPr>
            <a:normAutofit/>
          </a:bodyPr>
          <a:lstStyle/>
          <a:p>
            <a:pPr marL="0" indent="0">
              <a:buNone/>
            </a:pPr>
            <a:r>
              <a:rPr lang="en-US" dirty="0" smtClean="0"/>
              <a:t>Verification </a:t>
            </a:r>
            <a:r>
              <a:rPr lang="en-US" dirty="0"/>
              <a:t>is </a:t>
            </a:r>
            <a:r>
              <a:rPr lang="en-US" dirty="0" smtClean="0"/>
              <a:t>the </a:t>
            </a:r>
            <a:r>
              <a:rPr lang="en-US" dirty="0"/>
              <a:t>process of checking that the data </a:t>
            </a:r>
            <a:r>
              <a:rPr lang="en-US" dirty="0" smtClean="0"/>
              <a:t>entered into the computer </a:t>
            </a:r>
            <a:r>
              <a:rPr lang="en-US" dirty="0"/>
              <a:t>system matches the original </a:t>
            </a:r>
            <a:r>
              <a:rPr lang="en-US" dirty="0" smtClean="0"/>
              <a:t>source</a:t>
            </a:r>
          </a:p>
          <a:p>
            <a:pPr marL="0" indent="0" algn="ctr">
              <a:buNone/>
            </a:pPr>
            <a:r>
              <a:rPr lang="en-US" b="1" dirty="0" smtClean="0">
                <a:solidFill>
                  <a:srgbClr val="C00000"/>
                </a:solidFill>
              </a:rPr>
              <a:t>VISUAL CHECKING </a:t>
            </a:r>
          </a:p>
          <a:p>
            <a:pPr marL="0" indent="0" algn="just">
              <a:buNone/>
            </a:pPr>
            <a:r>
              <a:rPr lang="en-US" b="1" i="1" dirty="0" smtClean="0"/>
              <a:t>Visual checking: </a:t>
            </a:r>
            <a:r>
              <a:rPr lang="en-US" dirty="0" smtClean="0"/>
              <a:t>A </a:t>
            </a:r>
            <a:r>
              <a:rPr lang="en-US" dirty="0"/>
              <a:t>method of </a:t>
            </a:r>
            <a:r>
              <a:rPr lang="en-US" dirty="0" smtClean="0"/>
              <a:t>verification </a:t>
            </a:r>
            <a:r>
              <a:rPr lang="en-US" dirty="0"/>
              <a:t>can be for the user to visually check that the data </a:t>
            </a:r>
            <a:r>
              <a:rPr lang="en-US" dirty="0" smtClean="0"/>
              <a:t>entered </a:t>
            </a:r>
            <a:r>
              <a:rPr lang="en-US" dirty="0"/>
              <a:t>matches the original source. This can be done by reading the data </a:t>
            </a:r>
            <a:r>
              <a:rPr lang="en-US" dirty="0" smtClean="0"/>
              <a:t>displayed </a:t>
            </a:r>
            <a:r>
              <a:rPr lang="en-US" dirty="0"/>
              <a:t>on screen and comparing it with the original data. If the data matches, then it has passed the verification process. If it does not match, then it has failed the verification process and needs to be re-entered. Visual checking does not ensure that the data entered is correct. If the original data is wrong, then the </a:t>
            </a:r>
            <a:r>
              <a:rPr lang="en-US" dirty="0" err="1"/>
              <a:t>verifi</a:t>
            </a:r>
            <a:r>
              <a:rPr lang="en-US" dirty="0"/>
              <a:t> cation process may still pass. For example, if the intended data is ABCD but ABC is on the source document, then ABC will be entered into the computer and verified, but it should have been ABCD in the first place.</a:t>
            </a:r>
          </a:p>
        </p:txBody>
      </p:sp>
    </p:spTree>
    <p:extLst>
      <p:ext uri="{BB962C8B-B14F-4D97-AF65-F5344CB8AC3E}">
        <p14:creationId xmlns:p14="http://schemas.microsoft.com/office/powerpoint/2010/main" val="1316290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2733" y="50365"/>
            <a:ext cx="5055240" cy="6672408"/>
          </a:xfrm>
          <a:prstGeom prst="rect">
            <a:avLst/>
          </a:prstGeom>
        </p:spPr>
      </p:pic>
      <p:pic>
        <p:nvPicPr>
          <p:cNvPr id="6" name="Picture 5"/>
          <p:cNvPicPr>
            <a:picLocks noChangeAspect="1"/>
          </p:cNvPicPr>
          <p:nvPr/>
        </p:nvPicPr>
        <p:blipFill>
          <a:blip r:embed="rId3"/>
          <a:stretch>
            <a:fillRect/>
          </a:stretch>
        </p:blipFill>
        <p:spPr>
          <a:xfrm>
            <a:off x="6001555" y="50365"/>
            <a:ext cx="5748873" cy="2710387"/>
          </a:xfrm>
          <a:prstGeom prst="rect">
            <a:avLst/>
          </a:prstGeom>
        </p:spPr>
      </p:pic>
      <p:pic>
        <p:nvPicPr>
          <p:cNvPr id="7" name="Picture 6"/>
          <p:cNvPicPr>
            <a:picLocks noChangeAspect="1"/>
          </p:cNvPicPr>
          <p:nvPr/>
        </p:nvPicPr>
        <p:blipFill>
          <a:blip r:embed="rId4"/>
          <a:stretch>
            <a:fillRect/>
          </a:stretch>
        </p:blipFill>
        <p:spPr>
          <a:xfrm>
            <a:off x="5939608" y="2851097"/>
            <a:ext cx="5872766" cy="3871676"/>
          </a:xfrm>
          <a:prstGeom prst="rect">
            <a:avLst/>
          </a:prstGeom>
        </p:spPr>
      </p:pic>
    </p:spTree>
    <p:extLst>
      <p:ext uri="{BB962C8B-B14F-4D97-AF65-F5344CB8AC3E}">
        <p14:creationId xmlns:p14="http://schemas.microsoft.com/office/powerpoint/2010/main" val="2299284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3793" y="321973"/>
            <a:ext cx="5642036" cy="4071716"/>
          </a:xfrm>
          <a:prstGeom prst="rect">
            <a:avLst/>
          </a:prstGeom>
        </p:spPr>
      </p:pic>
      <p:pic>
        <p:nvPicPr>
          <p:cNvPr id="5" name="Picture 4"/>
          <p:cNvPicPr>
            <a:picLocks noChangeAspect="1"/>
          </p:cNvPicPr>
          <p:nvPr/>
        </p:nvPicPr>
        <p:blipFill>
          <a:blip r:embed="rId3"/>
          <a:stretch>
            <a:fillRect/>
          </a:stretch>
        </p:blipFill>
        <p:spPr>
          <a:xfrm>
            <a:off x="553793" y="4500089"/>
            <a:ext cx="5779711" cy="1759043"/>
          </a:xfrm>
          <a:prstGeom prst="rect">
            <a:avLst/>
          </a:prstGeom>
        </p:spPr>
      </p:pic>
      <p:pic>
        <p:nvPicPr>
          <p:cNvPr id="6" name="Picture 5"/>
          <p:cNvPicPr>
            <a:picLocks noChangeAspect="1"/>
          </p:cNvPicPr>
          <p:nvPr/>
        </p:nvPicPr>
        <p:blipFill>
          <a:blip r:embed="rId4"/>
          <a:stretch>
            <a:fillRect/>
          </a:stretch>
        </p:blipFill>
        <p:spPr>
          <a:xfrm>
            <a:off x="6195829" y="321973"/>
            <a:ext cx="5358037" cy="2167447"/>
          </a:xfrm>
          <a:prstGeom prst="rect">
            <a:avLst/>
          </a:prstGeom>
        </p:spPr>
      </p:pic>
    </p:spTree>
    <p:extLst>
      <p:ext uri="{BB962C8B-B14F-4D97-AF65-F5344CB8AC3E}">
        <p14:creationId xmlns:p14="http://schemas.microsoft.com/office/powerpoint/2010/main" val="3652717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1380" y="707038"/>
            <a:ext cx="6975048" cy="5461942"/>
          </a:xfrm>
          <a:prstGeom prst="rect">
            <a:avLst/>
          </a:prstGeom>
        </p:spPr>
      </p:pic>
    </p:spTree>
    <p:extLst>
      <p:ext uri="{BB962C8B-B14F-4D97-AF65-F5344CB8AC3E}">
        <p14:creationId xmlns:p14="http://schemas.microsoft.com/office/powerpoint/2010/main" val="30801631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27289" y="321972"/>
            <a:ext cx="5177816" cy="6079495"/>
          </a:xfrm>
          <a:prstGeom prst="rect">
            <a:avLst/>
          </a:prstGeom>
        </p:spPr>
      </p:pic>
    </p:spTree>
    <p:extLst>
      <p:ext uri="{BB962C8B-B14F-4D97-AF65-F5344CB8AC3E}">
        <p14:creationId xmlns:p14="http://schemas.microsoft.com/office/powerpoint/2010/main" val="1553282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2697" y="1107584"/>
            <a:ext cx="9605191" cy="4584878"/>
          </a:xfrm>
          <a:prstGeom prst="rect">
            <a:avLst/>
          </a:prstGeom>
        </p:spPr>
      </p:pic>
    </p:spTree>
    <p:extLst>
      <p:ext uri="{BB962C8B-B14F-4D97-AF65-F5344CB8AC3E}">
        <p14:creationId xmlns:p14="http://schemas.microsoft.com/office/powerpoint/2010/main" val="16431666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1199</TotalTime>
  <Words>1440</Words>
  <Application>Microsoft Office PowerPoint</Application>
  <PresentationFormat>Widescreen</PresentationFormat>
  <Paragraphs>76</Paragraphs>
  <Slides>67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Garamond</vt:lpstr>
      <vt:lpstr>Times New Roman</vt:lpstr>
      <vt:lpstr>Organic</vt:lpstr>
      <vt:lpstr>ICT001</vt:lpstr>
      <vt:lpstr>Learning Objective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Information</vt:lpstr>
      <vt:lpstr>PowerPoint Presentation</vt:lpstr>
      <vt:lpstr>Relevance</vt:lpstr>
      <vt:lpstr>Age</vt:lpstr>
      <vt:lpstr>Level of Detail </vt:lpstr>
      <vt:lpstr>Completeness</vt:lpstr>
      <vt:lpstr>PowerPoint Presentation</vt:lpstr>
      <vt:lpstr>Coding, Encoding and Encrypting Data</vt:lpstr>
      <vt:lpstr>PowerPoint Presentation</vt:lpstr>
      <vt:lpstr>Advantages and Disadvantages of Coding Data </vt:lpstr>
      <vt:lpstr>ADVANTAGES OF CODING DATA</vt:lpstr>
      <vt:lpstr>Disadvantage of Coding </vt:lpstr>
      <vt:lpstr>PowerPoint Presentation</vt:lpstr>
      <vt:lpstr>Encoding Data </vt:lpstr>
      <vt:lpstr>PowerPoint Presentation</vt:lpstr>
      <vt:lpstr>Images</vt:lpstr>
      <vt:lpstr>PowerPoint Presentation</vt:lpstr>
      <vt:lpstr>PowerPoint Presentation</vt:lpstr>
      <vt:lpstr>PowerPoint Presentation</vt:lpstr>
      <vt:lpstr>PowerPoint Presentation</vt:lpstr>
      <vt:lpstr>Bit rate </vt:lpstr>
      <vt:lpstr>BIT DEPTH</vt:lpstr>
      <vt:lpstr> Sample Rate</vt:lpstr>
      <vt:lpstr>PowerPoint Presentation</vt:lpstr>
      <vt:lpstr>PowerPoint Presentation</vt:lpstr>
      <vt:lpstr>PowerPoint Presentation</vt:lpstr>
      <vt:lpstr>PowerPoint Presentation</vt:lpstr>
      <vt:lpstr>Encryption</vt:lpstr>
      <vt:lpstr>PowerPoint Presentation</vt:lpstr>
      <vt:lpstr>PowerPoint Presentation</vt:lpstr>
      <vt:lpstr>PowerPoint Presentation</vt:lpstr>
      <vt:lpstr>Symmetric Encryption</vt:lpstr>
      <vt:lpstr>PowerPoint Presentation</vt:lpstr>
      <vt:lpstr>PowerPoint Presentation</vt:lpstr>
      <vt:lpstr>PowerPoint Presentation</vt:lpstr>
      <vt:lpstr>Checking the accuracy of data</vt:lpstr>
      <vt:lpstr>Validation </vt:lpstr>
      <vt:lpstr>PowerPoint Presentation</vt:lpstr>
      <vt:lpstr>PowerPoint Presentation</vt:lpstr>
      <vt:lpstr>PowerPoint Presentation</vt:lpstr>
      <vt:lpstr>PowerPoint Presentation</vt:lpstr>
      <vt:lpstr>PowerPoint Presentation</vt:lpstr>
      <vt:lpstr>Check digit </vt:lpstr>
      <vt:lpstr>PowerPoint Presentation</vt:lpstr>
      <vt:lpstr>PowerPoint Presentation</vt:lpstr>
      <vt:lpstr>PowerPoint Presentation</vt:lpstr>
      <vt:lpstr>Verification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ICT001</dc:title>
  <dc:creator>user</dc:creator>
  <cp:lastModifiedBy>user</cp:lastModifiedBy>
  <cp:revision>64</cp:revision>
  <dcterms:created xsi:type="dcterms:W3CDTF">2025-09-15T11:50:40Z</dcterms:created>
  <dcterms:modified xsi:type="dcterms:W3CDTF">2025-10-05T20:04:52Z</dcterms:modified>
</cp:coreProperties>
</file>